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1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0BF3A-46A2-4547-B1B6-D3F7ECA363C4}" type="datetimeFigureOut">
              <a:rPr lang="pl-PL" smtClean="0"/>
              <a:t>2012-03-14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7FC68-5995-4C61-8C09-37EE37C7E6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2111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8141E-193A-44C8-B81B-F74D7BCDF056}" type="datetimeFigureOut">
              <a:rPr lang="pl-PL" smtClean="0"/>
              <a:pPr/>
              <a:t>2012-03-14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1E2F4-3F45-4215-AC1D-45C5014AED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77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1E2F4-3F45-4215-AC1D-45C5014AED64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CF2D-6181-4203-A997-486A1CD151B6}" type="datetimeFigureOut">
              <a:rPr lang="pl-PL" smtClean="0"/>
              <a:pPr/>
              <a:t>2012-03-14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9E2699-8090-4EB0-99EC-A338668D961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CF2D-6181-4203-A997-486A1CD151B6}" type="datetimeFigureOut">
              <a:rPr lang="pl-PL" smtClean="0"/>
              <a:pPr/>
              <a:t>2012-03-14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9E2699-8090-4EB0-99EC-A338668D961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CF2D-6181-4203-A997-486A1CD151B6}" type="datetimeFigureOut">
              <a:rPr lang="pl-PL" smtClean="0"/>
              <a:pPr/>
              <a:t>2012-03-14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9E2699-8090-4EB0-99EC-A338668D961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CF2D-6181-4203-A997-486A1CD151B6}" type="datetimeFigureOut">
              <a:rPr lang="pl-PL" smtClean="0"/>
              <a:pPr/>
              <a:t>2012-03-14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9E2699-8090-4EB0-99EC-A338668D961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CF2D-6181-4203-A997-486A1CD151B6}" type="datetimeFigureOut">
              <a:rPr lang="pl-PL" smtClean="0"/>
              <a:pPr/>
              <a:t>2012-03-14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9E2699-8090-4EB0-99EC-A338668D961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CF2D-6181-4203-A997-486A1CD151B6}" type="datetimeFigureOut">
              <a:rPr lang="pl-PL" smtClean="0"/>
              <a:pPr/>
              <a:t>2012-03-14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9E2699-8090-4EB0-99EC-A338668D961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CF2D-6181-4203-A997-486A1CD151B6}" type="datetimeFigureOut">
              <a:rPr lang="pl-PL" smtClean="0"/>
              <a:pPr/>
              <a:t>2012-03-14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9E2699-8090-4EB0-99EC-A338668D961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CF2D-6181-4203-A997-486A1CD151B6}" type="datetimeFigureOut">
              <a:rPr lang="pl-PL" smtClean="0"/>
              <a:pPr/>
              <a:t>2012-03-14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9E2699-8090-4EB0-99EC-A338668D961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CF2D-6181-4203-A997-486A1CD151B6}" type="datetimeFigureOut">
              <a:rPr lang="pl-PL" smtClean="0"/>
              <a:pPr/>
              <a:t>2012-03-14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9E2699-8090-4EB0-99EC-A338668D961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CF2D-6181-4203-A997-486A1CD151B6}" type="datetimeFigureOut">
              <a:rPr lang="pl-PL" smtClean="0"/>
              <a:pPr/>
              <a:t>2012-03-14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9E2699-8090-4EB0-99EC-A338668D961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CF2D-6181-4203-A997-486A1CD151B6}" type="datetimeFigureOut">
              <a:rPr lang="pl-PL" smtClean="0"/>
              <a:pPr/>
              <a:t>2012-03-14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9E2699-8090-4EB0-99EC-A338668D961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511CF2D-6181-4203-A997-486A1CD151B6}" type="datetimeFigureOut">
              <a:rPr lang="pl-PL" smtClean="0"/>
              <a:pPr/>
              <a:t>2012-03-14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9E2699-8090-4EB0-99EC-A338668D961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75656" y="476672"/>
            <a:ext cx="5400600" cy="1296144"/>
          </a:xfrm>
          <a:solidFill>
            <a:schemeClr val="accent4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dirty="0" smtClean="0">
                <a:solidFill>
                  <a:srgbClr val="FFFF00"/>
                </a:solidFill>
                <a:latin typeface="Arial Black" pitchFamily="34" charset="0"/>
              </a:rPr>
              <a:t>PODSUMOWANIE POWIATOWE</a:t>
            </a:r>
            <a:endParaRPr lang="pl-PL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rot="20481519">
            <a:off x="5869502" y="4812092"/>
            <a:ext cx="2433083" cy="858391"/>
          </a:xfrm>
        </p:spPr>
        <p:txBody>
          <a:bodyPr>
            <a:noAutofit/>
          </a:bodyPr>
          <a:lstStyle/>
          <a:p>
            <a:pPr algn="ctr"/>
            <a: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  <a:t>CZARNKÓW </a:t>
            </a:r>
            <a:endParaRPr lang="pl-PL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  <a:t>16.03.2012    </a:t>
            </a:r>
            <a:endParaRPr lang="pl-PL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1" y="3789040"/>
            <a:ext cx="3484729" cy="2442567"/>
          </a:xfrm>
          <a:prstGeom prst="rect">
            <a:avLst/>
          </a:prstGeom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  <p:sp>
        <p:nvSpPr>
          <p:cNvPr id="7" name="Objaśnienie prostokątne zaokrąglone 6"/>
          <p:cNvSpPr/>
          <p:nvPr/>
        </p:nvSpPr>
        <p:spPr>
          <a:xfrm>
            <a:off x="5292080" y="2492896"/>
            <a:ext cx="3168352" cy="1296144"/>
          </a:xfrm>
          <a:prstGeom prst="wedgeRoundRectCallout">
            <a:avLst>
              <a:gd name="adj1" fmla="val -112864"/>
              <a:gd name="adj2" fmla="val -11066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ZD </a:t>
            </a:r>
            <a:r>
              <a:rPr lang="pl-PL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WODR 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W </a:t>
            </a:r>
            <a:r>
              <a:rPr lang="pl-PL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POWIECIE 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pl-P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</a:b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CZARNKOWSKO - TRZCIANECKIM</a:t>
            </a:r>
            <a:endParaRPr lang="pl-PL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59000">
        <p14:switch dir="r"/>
      </p:transition>
    </mc:Choice>
    <mc:Fallback xmlns="">
      <p:transition spd="slow" advTm="59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Analizy kosztów produkcji </a:t>
            </a:r>
            <a:r>
              <a:rPr lang="pl-PL" sz="2800" dirty="0" smtClean="0"/>
              <a:t>– </a:t>
            </a:r>
            <a:br>
              <a:rPr lang="pl-PL" sz="2800" dirty="0" smtClean="0"/>
            </a:br>
            <a:r>
              <a:rPr lang="pl-PL" sz="2800" dirty="0" smtClean="0"/>
              <a:t>w powiecie czarnkowsko - trzcianeckim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pl-PL" b="1" dirty="0" smtClean="0">
                <a:solidFill>
                  <a:srgbClr val="FF0000"/>
                </a:solidFill>
              </a:rPr>
              <a:t>Przeprowadzono następujące analizy kosztów produkcji w powiecie czarnkowsko – trzcianeckim: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Proso –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Jęczmień jary –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Jęczmień ozimy – 1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Kukurydza na ziarno – 1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Mieszanka zbóż jarych –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Mieszanka zbożowo – strączkowa –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Owies - 1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sz="3200" dirty="0" smtClean="0"/>
              <a:t>Analizy kosztów produkcji – </a:t>
            </a:r>
            <a:br>
              <a:rPr lang="pl-PL" sz="3200" dirty="0" smtClean="0"/>
            </a:br>
            <a:r>
              <a:rPr lang="pl-PL" sz="3200" dirty="0" smtClean="0"/>
              <a:t>w powiecie Czarnkowsko - trzcianeckim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Pszenica jara –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Pszenica ozima –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Pszenżyto jare –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Pszenżyto ozime –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Rzepak ozimy –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Siano łąkowe –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Uprawy ekologiczne – 2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Zielonka traw z motylkowymi –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Ziemniaki jadalne - 1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0" y="260648"/>
            <a:ext cx="7498080" cy="1143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Analizy kosztów produkcji – w powiecie Czarnkowsko - trzcianeckim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46449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Ziemniaki skrobiowe - 1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Żyto - 1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Łubin na nasiona - 1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Bydło opasowe - 1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Króliki - 1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Mleko - 1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Produkcja prosiąt - 1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Żywiec wieprzowy – cykl zamknięty – 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Kiszonka traw na silos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sz="4400" dirty="0"/>
              <a:t>Program działalności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pl-PL" sz="4000" dirty="0" smtClean="0"/>
          </a:p>
          <a:p>
            <a:pPr marL="82296" indent="0" algn="ctr">
              <a:buNone/>
            </a:pPr>
            <a:r>
              <a:rPr lang="pl-PL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działalności </a:t>
            </a:r>
          </a:p>
          <a:p>
            <a:pPr marL="82296" indent="0" algn="ctr">
              <a:buNone/>
            </a:pPr>
            <a:r>
              <a:rPr lang="pl-PL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Zespołu Doradczego </a:t>
            </a:r>
          </a:p>
          <a:p>
            <a:pPr marL="82296" indent="0" algn="ctr">
              <a:buNone/>
            </a:pPr>
            <a:r>
              <a:rPr lang="pl-PL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powiecie </a:t>
            </a:r>
          </a:p>
          <a:p>
            <a:pPr marL="82296" indent="0" algn="ctr">
              <a:buNone/>
            </a:pPr>
            <a:r>
              <a:rPr lang="pl-PL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Czarnkowsko – trzcianeckim  </a:t>
            </a:r>
            <a:br>
              <a:rPr lang="pl-PL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rok 2012</a:t>
            </a:r>
            <a:endParaRPr lang="pl-PL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Główne zadania doradcze </a:t>
            </a:r>
            <a:br>
              <a:rPr lang="pl-PL" dirty="0" smtClean="0"/>
            </a:br>
            <a:r>
              <a:rPr lang="pl-PL" dirty="0" smtClean="0"/>
              <a:t>w powiecie na 2012 rok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pl-PL" dirty="0" smtClean="0"/>
              <a:t>Wspieranie inicjatyw w zakresie powstania gospodarstw agroturystycznych 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pl-PL" dirty="0" smtClean="0"/>
              <a:t>Kształcenie w zakresie agroturystyki i rolnictwa ekologicznego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pl-PL" dirty="0" smtClean="0"/>
              <a:t>Upowszechnienie wiedzy w zakresie wdrażania norm i wymogów wzajemnej zgodności w gospodarstwie rolnym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pl-PL" dirty="0" smtClean="0"/>
              <a:t>Podniesienie świadomości społeczeństwa w zakresie edukacji ekologicznej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7498080" cy="2290266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Planowana liczba porad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 smtClean="0"/>
              <a:t>w </a:t>
            </a:r>
            <a:r>
              <a:rPr lang="pl-PL" dirty="0"/>
              <a:t>powiecie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czarnkowsko </a:t>
            </a:r>
            <a:r>
              <a:rPr lang="pl-PL" dirty="0"/>
              <a:t>– </a:t>
            </a:r>
            <a:r>
              <a:rPr lang="pl-PL" dirty="0" smtClean="0"/>
              <a:t>trzcianeckim </a:t>
            </a:r>
            <a:br>
              <a:rPr lang="pl-PL" dirty="0" smtClean="0"/>
            </a:br>
            <a:r>
              <a:rPr lang="pl-PL" dirty="0" smtClean="0">
                <a:solidFill>
                  <a:srgbClr val="FF0000"/>
                </a:solidFill>
              </a:rPr>
              <a:t>w </a:t>
            </a:r>
            <a:r>
              <a:rPr lang="pl-PL" dirty="0">
                <a:solidFill>
                  <a:srgbClr val="FF0000"/>
                </a:solidFill>
              </a:rPr>
              <a:t>roku  2012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39752" y="3789040"/>
            <a:ext cx="4608512" cy="18002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pl-PL" dirty="0" smtClean="0"/>
          </a:p>
          <a:p>
            <a:pPr marL="82296" indent="0" algn="ctr">
              <a:buNone/>
            </a:pPr>
            <a:r>
              <a:rPr lang="pl-PL" sz="4800" dirty="0">
                <a:solidFill>
                  <a:srgbClr val="FF0000"/>
                </a:solidFill>
                <a:latin typeface="Arial Black" pitchFamily="34" charset="0"/>
              </a:rPr>
              <a:t>- 1200 porad</a:t>
            </a:r>
          </a:p>
          <a:p>
            <a:endParaRPr lang="pl-PL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pl-PL" sz="2800" dirty="0" smtClean="0"/>
              <a:t>Zestawienie ilościowe wszystkich metod/form zaplanowanych przez działy merytoryczne WODR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Dział ekonomiki – 11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Dział Ekologii i Ochrony Środowiska-4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Dział Rozwoju Obszarów Wiejskich, Przedsiębiorczości i Agroturystyki – 4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Dział Systemów Produkcji Rolnej Standardów Jakościowych i Doświadczalnictwa – 13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Razem 32 metody / formy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2617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sz="2800" dirty="0" smtClean="0"/>
              <a:t>Zestawienie ilościowe – </a:t>
            </a:r>
            <a:br>
              <a:rPr lang="pl-PL" sz="2800" dirty="0" smtClean="0"/>
            </a:br>
            <a:r>
              <a:rPr lang="pl-PL" sz="2800" dirty="0" smtClean="0"/>
              <a:t>szkolenia specjalistyczne – zaplanowano 23 szkolenia </a:t>
            </a:r>
            <a:br>
              <a:rPr lang="pl-PL" sz="2800" dirty="0" smtClean="0"/>
            </a:br>
            <a:r>
              <a:rPr lang="pl-PL" sz="2800" dirty="0" smtClean="0"/>
              <a:t>w tym: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2204864"/>
            <a:ext cx="7498080" cy="4187552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Dział Ekonomiki – 5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Dział Ekologii i Ochrony Środowiska-4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Dział Rozwoju Obszarów Wiejskich, Przedsiębiorczości i Agroturystyki-4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Dział Systemów Produkcji Rolnej Standardów Jakościowych i Doświadczalnictwa - 10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498080" cy="1714202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pl-PL" dirty="0" smtClean="0"/>
              <a:t>Pokazy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2636912"/>
            <a:ext cx="7498080" cy="2736304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/>
              <a:t>Zaplanowano </a:t>
            </a:r>
            <a:r>
              <a:rPr lang="pl-PL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pl-PL" dirty="0" smtClean="0"/>
              <a:t> pokazy wspólnie </a:t>
            </a:r>
            <a:br>
              <a:rPr lang="pl-PL" dirty="0" smtClean="0"/>
            </a:br>
            <a:r>
              <a:rPr lang="pl-PL" dirty="0" smtClean="0"/>
              <a:t>z Działem Systemów Produkcji Rolnej Standardów Jakościowych </a:t>
            </a:r>
            <a:br>
              <a:rPr lang="pl-PL" dirty="0" smtClean="0"/>
            </a:br>
            <a:r>
              <a:rPr lang="pl-PL" dirty="0" smtClean="0"/>
              <a:t>i Doświadczalnictwa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pl-PL" dirty="0" smtClean="0"/>
              <a:t>Demonstracje: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/>
          <a:lstStyle/>
          <a:p>
            <a:endParaRPr lang="pl-PL" dirty="0" smtClean="0"/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v"/>
            </a:pPr>
            <a:r>
              <a:rPr lang="pl-PL" dirty="0"/>
              <a:t>z</a:t>
            </a:r>
            <a:r>
              <a:rPr lang="pl-PL" dirty="0" smtClean="0"/>
              <a:t>aplanowano wykonanie </a:t>
            </a:r>
            <a:r>
              <a:rPr lang="pl-PL" dirty="0" smtClean="0">
                <a:solidFill>
                  <a:srgbClr val="FF0000"/>
                </a:solidFill>
                <a:latin typeface="Arial Black" pitchFamily="34" charset="0"/>
              </a:rPr>
              <a:t>6</a:t>
            </a:r>
            <a:r>
              <a:rPr lang="pl-PL" dirty="0" smtClean="0"/>
              <a:t> demonstracji ekonomicznych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v"/>
            </a:pPr>
            <a:endParaRPr lang="pl-PL" dirty="0" smtClean="0"/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v"/>
            </a:pPr>
            <a:r>
              <a:rPr lang="pl-PL" dirty="0"/>
              <a:t>o</a:t>
            </a:r>
            <a:r>
              <a:rPr lang="pl-PL" dirty="0" smtClean="0"/>
              <a:t>raz </a:t>
            </a:r>
            <a:r>
              <a:rPr lang="pl-PL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r>
              <a:rPr lang="pl-PL" dirty="0" smtClean="0"/>
              <a:t> demonstrację z działu Systemów Produkcji Rolnej Standardów Jakościowych i Doświadczalnictwa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764704"/>
            <a:ext cx="7498080" cy="259228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Liczba porad indywidualnych </a:t>
            </a:r>
            <a:br>
              <a:rPr lang="pl-PL" b="1" dirty="0" smtClean="0"/>
            </a:br>
            <a:r>
              <a:rPr lang="pl-PL" b="1" dirty="0" smtClean="0">
                <a:latin typeface="Arial Black" pitchFamily="34" charset="0"/>
              </a:rPr>
              <a:t>- 2011 rok –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Czarnków-Trzcianka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435608" y="3356992"/>
            <a:ext cx="7498080" cy="2891408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endParaRPr lang="pl-PL" sz="4000" dirty="0" smtClean="0"/>
          </a:p>
          <a:p>
            <a:pPr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pl-PL" sz="4000" dirty="0" smtClean="0"/>
              <a:t> Planowano udzielić </a:t>
            </a:r>
            <a:r>
              <a:rPr lang="pl-PL" sz="4000" b="1" dirty="0" smtClean="0">
                <a:solidFill>
                  <a:srgbClr val="FF0000"/>
                </a:solidFill>
              </a:rPr>
              <a:t>1550</a:t>
            </a:r>
            <a:r>
              <a:rPr lang="pl-PL" sz="4000" dirty="0" smtClean="0"/>
              <a:t> porad</a:t>
            </a:r>
          </a:p>
          <a:p>
            <a:pPr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pl-PL" sz="4000" dirty="0" smtClean="0"/>
              <a:t> Udzielono </a:t>
            </a:r>
            <a:r>
              <a:rPr lang="pl-PL" sz="4000" b="1" dirty="0" smtClean="0">
                <a:solidFill>
                  <a:srgbClr val="FF0000"/>
                </a:solidFill>
              </a:rPr>
              <a:t>2198</a:t>
            </a:r>
            <a:r>
              <a:rPr lang="pl-PL" sz="4000" dirty="0" smtClean="0"/>
              <a:t> porad</a:t>
            </a:r>
            <a:endParaRPr lang="pl-PL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70186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sz="3200" dirty="0" smtClean="0"/>
              <a:t>Szkolenie informacyjne, zaplanowano </a:t>
            </a:r>
            <a:r>
              <a:rPr lang="pl-PL" sz="3200" b="1" dirty="0" smtClean="0"/>
              <a:t>63 szkolenia informacyjne</a:t>
            </a:r>
            <a:r>
              <a:rPr lang="pl-PL" sz="3200" dirty="0" smtClean="0"/>
              <a:t> w tym: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40093" y="2348880"/>
            <a:ext cx="6676323" cy="3467472"/>
          </a:xfrm>
        </p:spPr>
        <p:txBody>
          <a:bodyPr/>
          <a:lstStyle/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pl-PL" dirty="0" smtClean="0"/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Priorytety wojewódzkie – </a:t>
            </a:r>
          </a:p>
          <a:p>
            <a:pPr marL="82296" indent="0">
              <a:buClr>
                <a:srgbClr val="FF0000"/>
              </a:buClr>
              <a:buSzPct val="100000"/>
              <a:buNone/>
            </a:pPr>
            <a:r>
              <a:rPr lang="pl-PL" b="1" dirty="0">
                <a:solidFill>
                  <a:srgbClr val="FF0000"/>
                </a:solidFill>
              </a:rPr>
              <a:t>	</a:t>
            </a:r>
            <a:r>
              <a:rPr lang="pl-PL" b="1" dirty="0" smtClean="0">
                <a:solidFill>
                  <a:srgbClr val="FF0000"/>
                </a:solidFill>
              </a:rPr>
              <a:t>9 szkoleń informacyjnych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pl-PL" dirty="0" smtClean="0"/>
              <a:t> Priorytety powiatowe – </a:t>
            </a:r>
            <a:endParaRPr lang="pl-PL" dirty="0"/>
          </a:p>
          <a:p>
            <a:pPr marL="82296" indent="0">
              <a:buClr>
                <a:srgbClr val="FF0000"/>
              </a:buClr>
              <a:buSzPct val="100000"/>
              <a:buNone/>
            </a:pPr>
            <a:r>
              <a:rPr lang="pl-PL" b="1" dirty="0" smtClean="0">
                <a:solidFill>
                  <a:srgbClr val="FF0000"/>
                </a:solidFill>
              </a:rPr>
              <a:t>	54 szkolenia informacyjne</a:t>
            </a:r>
            <a:endParaRPr lang="pl-PL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pl-PL" dirty="0" smtClean="0"/>
              <a:t>Zaplanowano także: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 rot="20909124">
            <a:off x="1442123" y="2432369"/>
            <a:ext cx="6862261" cy="252028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endParaRPr lang="pl-PL" dirty="0" smtClean="0"/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pl-PL" dirty="0" smtClean="0">
                <a:solidFill>
                  <a:srgbClr val="FF0000"/>
                </a:solidFill>
                <a:latin typeface="Arial Black" pitchFamily="34" charset="0"/>
              </a:rPr>
              <a:t>1 - wyjazd szkoleniowy</a:t>
            </a:r>
            <a:endParaRPr lang="pl-PL" dirty="0">
              <a:solidFill>
                <a:srgbClr val="FF0000"/>
              </a:solidFill>
              <a:latin typeface="Arial Black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endParaRPr lang="pl-PL" dirty="0" smtClean="0">
              <a:latin typeface="Arial Black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pl-PL" dirty="0" smtClean="0">
                <a:solidFill>
                  <a:srgbClr val="00B050"/>
                </a:solidFill>
                <a:latin typeface="Arial Black" pitchFamily="34" charset="0"/>
              </a:rPr>
              <a:t>1 - spotkanie środowiskowe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endParaRPr lang="pl-PL" dirty="0" smtClean="0">
              <a:latin typeface="Arial Black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pl-PL" dirty="0" smtClean="0">
                <a:solidFill>
                  <a:srgbClr val="FFC000"/>
                </a:solidFill>
                <a:latin typeface="Arial Black" pitchFamily="34" charset="0"/>
              </a:rPr>
              <a:t> Powstanie 1 grupy dyskusyjnej</a:t>
            </a:r>
            <a:endParaRPr lang="pl-PL" dirty="0">
              <a:solidFill>
                <a:srgbClr val="FFC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pl-PL" dirty="0" smtClean="0"/>
              <a:t>Analizy kosztów produkcji:</a:t>
            </a:r>
            <a:endParaRPr lang="pl-PL" dirty="0"/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SzPct val="81000"/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Pszenica jara – 1</a:t>
            </a:r>
          </a:p>
          <a:p>
            <a:pPr>
              <a:buClr>
                <a:srgbClr val="FF0000"/>
              </a:buClr>
              <a:buSzPct val="81000"/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Pszenica ozima – 1</a:t>
            </a:r>
          </a:p>
          <a:p>
            <a:pPr>
              <a:buClr>
                <a:srgbClr val="FF0000"/>
              </a:buClr>
              <a:buSzPct val="81000"/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Pszenżyto jare – 1</a:t>
            </a:r>
          </a:p>
          <a:p>
            <a:pPr>
              <a:buClr>
                <a:srgbClr val="FF0000"/>
              </a:buClr>
              <a:buSzPct val="81000"/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Pszenżyto ozime – 1</a:t>
            </a:r>
          </a:p>
          <a:p>
            <a:pPr>
              <a:buClr>
                <a:srgbClr val="FF0000"/>
              </a:buClr>
              <a:buSzPct val="81000"/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Rzepak ozimy – 1</a:t>
            </a:r>
          </a:p>
          <a:p>
            <a:pPr>
              <a:buClr>
                <a:srgbClr val="FF0000"/>
              </a:buClr>
              <a:buSzPct val="81000"/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Siano łąkowe – 1</a:t>
            </a:r>
          </a:p>
          <a:p>
            <a:pPr>
              <a:buClr>
                <a:srgbClr val="FF0000"/>
              </a:buClr>
              <a:buSzPct val="81000"/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Uprawy ekologiczne – 1</a:t>
            </a:r>
          </a:p>
          <a:p>
            <a:pPr>
              <a:buClr>
                <a:srgbClr val="FF0000"/>
              </a:buClr>
              <a:buSzPct val="81000"/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Zielonka traw z motylkowymi – 1</a:t>
            </a:r>
          </a:p>
          <a:p>
            <a:pPr>
              <a:buClr>
                <a:srgbClr val="FF0000"/>
              </a:buClr>
              <a:buSzPct val="81000"/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Ziemniaki jadalne - 1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584176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Analizy kosztów </a:t>
            </a:r>
            <a:r>
              <a:rPr lang="pl-PL" dirty="0" smtClean="0"/>
              <a:t>produkcji c.d.: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/>
          <a:lstStyle/>
          <a:p>
            <a:pPr lvl="0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Proso – 1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Jęczmień jary – 1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Jęczmień ozimy – 1 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Kukurydza na ziarno – 1 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Mieszanka zbóż jarych – 1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Mieszanka zbożowo – strączkowa – 1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Owies - 1</a:t>
            </a:r>
          </a:p>
          <a:p>
            <a:pPr marL="82296" indent="0">
              <a:buNone/>
            </a:pPr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588008" y="2924944"/>
            <a:ext cx="7498080" cy="34758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pl-PL" dirty="0"/>
              <a:t>Analizy kosztów </a:t>
            </a:r>
            <a:r>
              <a:rPr lang="pl-PL" dirty="0" smtClean="0"/>
              <a:t>produkcji c.d.: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Żyto - 1</a:t>
            </a:r>
          </a:p>
          <a:p>
            <a:pPr lvl="0"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Łubin na nasiona - 1</a:t>
            </a:r>
          </a:p>
          <a:p>
            <a:pPr lvl="0"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Bydło opasowe - 1</a:t>
            </a:r>
          </a:p>
          <a:p>
            <a:pPr lvl="0"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Króliki - 1</a:t>
            </a:r>
          </a:p>
          <a:p>
            <a:pPr lvl="0"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Mleko - 1</a:t>
            </a:r>
          </a:p>
          <a:p>
            <a:pPr lvl="0"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Produkcja prosiąt - 1</a:t>
            </a:r>
          </a:p>
          <a:p>
            <a:pPr lvl="0"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Żywiec wieprzowy – cykl zamknięty – 1</a:t>
            </a:r>
          </a:p>
          <a:p>
            <a:pPr lvl="0"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Kiszonka traw na silos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588008" y="1600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Dziękuję za uwagę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2708920"/>
            <a:ext cx="7498080" cy="2016224"/>
          </a:xfrm>
        </p:spPr>
        <p:txBody>
          <a:bodyPr/>
          <a:lstStyle/>
          <a:p>
            <a:pPr marL="82296" indent="0" algn="ctr">
              <a:buNone/>
            </a:pPr>
            <a:r>
              <a:rPr lang="pl-PL" b="1" dirty="0" smtClean="0"/>
              <a:t>Andrzej Kluczka </a:t>
            </a:r>
          </a:p>
          <a:p>
            <a:pPr marL="82296" indent="0" algn="ctr">
              <a:buNone/>
            </a:pPr>
            <a:r>
              <a:rPr lang="pl-PL" b="1" dirty="0" smtClean="0"/>
              <a:t>- kierownik ZD w powiecie czarnkowsko-trzcianeckim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97980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 smtClean="0"/>
              <a:t>Usługi komercyjne w 2011 roku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pl-PL" b="1" u="sng" dirty="0" smtClean="0">
                <a:solidFill>
                  <a:srgbClr val="FF0000"/>
                </a:solidFill>
              </a:rPr>
              <a:t>Wykonano 557 usług komercyjnych </a:t>
            </a:r>
            <a:br>
              <a:rPr lang="pl-PL" b="1" u="sng" dirty="0" smtClean="0">
                <a:solidFill>
                  <a:srgbClr val="FF0000"/>
                </a:solidFill>
              </a:rPr>
            </a:br>
            <a:r>
              <a:rPr lang="pl-PL" b="1" u="sng" dirty="0" smtClean="0">
                <a:solidFill>
                  <a:srgbClr val="FF0000"/>
                </a:solidFill>
              </a:rPr>
              <a:t>w tym: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/>
              <a:t> Płatności obszarowe – 168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/>
              <a:t> Plany działalności rolnośrodowiskowej-139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/>
              <a:t> Zmiany do planu działalności </a:t>
            </a:r>
            <a:br>
              <a:rPr lang="pl-PL" dirty="0" smtClean="0"/>
            </a:br>
            <a:r>
              <a:rPr lang="pl-PL" dirty="0" smtClean="0"/>
              <a:t> rolnośrodowiskowej – 27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/>
              <a:t> Wniosek o płatność bezpośrednią </a:t>
            </a:r>
            <a:br>
              <a:rPr lang="pl-PL" dirty="0" smtClean="0"/>
            </a:br>
            <a:r>
              <a:rPr lang="pl-PL" dirty="0" smtClean="0"/>
              <a:t> i  rolnośrodowiskową – 173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/>
              <a:t> Pozostałe usługi komercyjne – 50</a:t>
            </a:r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sz="2000" b="1" dirty="0" smtClean="0"/>
              <a:t>Zestawienie metod/form wykonanych przez ZD w powiecie czarnkowsko – trzcianeckim w ramach priorytetów</a:t>
            </a:r>
            <a:br>
              <a:rPr lang="pl-PL" sz="2000" b="1" dirty="0" smtClean="0"/>
            </a:br>
            <a:r>
              <a:rPr lang="pl-PL" sz="2000" b="1" dirty="0" smtClean="0"/>
              <a:t>wojewódzkich 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pl-PL" sz="2400" b="1" u="sng" dirty="0" smtClean="0">
                <a:solidFill>
                  <a:srgbClr val="FF0000"/>
                </a:solidFill>
              </a:rPr>
              <a:t>Liczba planowanych i wykonanych metod i form: 26,  w tym:</a:t>
            </a:r>
          </a:p>
          <a:p>
            <a:pPr marL="82296" indent="0">
              <a:buNone/>
            </a:pPr>
            <a:endParaRPr lang="pl-PL" sz="2400" b="1" u="sng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Dział ekonomiki: 11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Dział Ekologii i Ochrony Środowiska – 3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Dział Rozwoju Obszarów Wiejskich, Przedsiębiorczości i Agroturystyki – 4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Dział Systemów Produkcji Rolnej Standardów Jakościowych i Doświadczalnictwa – 8 </a:t>
            </a:r>
          </a:p>
          <a:p>
            <a:pPr>
              <a:buFont typeface="Wingdings" pitchFamily="2" charset="2"/>
              <a:buChar char="Ø"/>
            </a:pPr>
            <a:endParaRPr lang="pl-PL" sz="2400" dirty="0" smtClean="0"/>
          </a:p>
          <a:p>
            <a:pPr marL="82296" indent="0"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Z powyższych metod/ form skorzystało – 417 odbiorców</a:t>
            </a:r>
          </a:p>
          <a:p>
            <a:endParaRPr lang="pl-PL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Zestawienie ilościowe – szkolenia specjalistyczne – 2011 rok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pl-PL" sz="2400" b="1" u="sng" dirty="0" smtClean="0">
                <a:solidFill>
                  <a:srgbClr val="FF0000"/>
                </a:solidFill>
              </a:rPr>
              <a:t>Łącznie wykonano na terenie powiatu Czarnkowsko – trzcianeckiego </a:t>
            </a:r>
            <a:r>
              <a:rPr lang="pl-PL" sz="2400" b="1" u="sng" dirty="0" smtClean="0">
                <a:solidFill>
                  <a:srgbClr val="FF0000"/>
                </a:solidFill>
                <a:latin typeface="Arial Black" pitchFamily="34" charset="0"/>
              </a:rPr>
              <a:t>18</a:t>
            </a:r>
            <a:r>
              <a:rPr lang="pl-PL" sz="2400" b="1" u="sng" dirty="0" smtClean="0">
                <a:solidFill>
                  <a:srgbClr val="FF0000"/>
                </a:solidFill>
              </a:rPr>
              <a:t> szkoleń specjalistycznych z czego:</a:t>
            </a:r>
          </a:p>
          <a:p>
            <a:endParaRPr lang="pl-PL" sz="2400" dirty="0" smtClean="0"/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5 – dział Ekonomiki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3 – Dział Ekologii i Ochrony Środowiska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4 - Dział Rozwoju Obszarów Wiejskich, Przedsiębiorczości</a:t>
            </a:r>
            <a:br>
              <a:rPr lang="pl-PL" sz="2400" dirty="0" smtClean="0"/>
            </a:br>
            <a:r>
              <a:rPr lang="pl-PL" sz="2400" dirty="0" smtClean="0"/>
              <a:t> i Agroturystyki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6 – Dział Systemów Produkcji Rolnej Standardów Jakościowych i Doświadczalnictwa </a:t>
            </a:r>
          </a:p>
          <a:p>
            <a:endParaRPr lang="pl-PL" sz="2400" dirty="0" smtClean="0"/>
          </a:p>
          <a:p>
            <a:pPr marL="82296" indent="0">
              <a:buNone/>
            </a:pPr>
            <a:r>
              <a:rPr lang="pl-PL" sz="2600" b="1" dirty="0" smtClean="0"/>
              <a:t>Z powyższych metod skorzystało - </a:t>
            </a:r>
            <a:r>
              <a:rPr lang="pl-PL" sz="2600" b="1" dirty="0" smtClean="0">
                <a:solidFill>
                  <a:srgbClr val="FF0000"/>
                </a:solidFill>
              </a:rPr>
              <a:t>369 odbiorców</a:t>
            </a:r>
            <a:endParaRPr lang="pl-PL" sz="2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 smtClean="0"/>
              <a:t>Zestawienie ilościowe - Pokazy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r>
              <a:rPr lang="pl-PL" u="sng" dirty="0" smtClean="0">
                <a:solidFill>
                  <a:srgbClr val="FF0000"/>
                </a:solidFill>
              </a:rPr>
              <a:t>ZD w powiecie czarnkowsko – trzcianeckim </a:t>
            </a:r>
          </a:p>
          <a:p>
            <a:pPr marL="82296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		  </a:t>
            </a:r>
            <a:r>
              <a:rPr lang="pl-PL" u="sng" dirty="0" smtClean="0">
                <a:solidFill>
                  <a:srgbClr val="FF0000"/>
                </a:solidFill>
              </a:rPr>
              <a:t>przeprowadzono</a:t>
            </a:r>
            <a:r>
              <a:rPr lang="pl-PL" dirty="0" smtClean="0"/>
              <a:t> </a:t>
            </a:r>
          </a:p>
          <a:p>
            <a:r>
              <a:rPr lang="pl-PL" dirty="0" smtClean="0"/>
              <a:t>pokaz z Działu Systemów Produkcji Rolnej Standardów Jakościowych i Doświadczalnictwa – z którego skorzystało </a:t>
            </a:r>
            <a: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  <a:t>41</a:t>
            </a:r>
            <a:r>
              <a:rPr lang="pl-PL" dirty="0" smtClean="0"/>
              <a:t> odbiorców z całego powiatu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Zestawienie ilościowe – demonstracje: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82296" indent="0">
              <a:buNone/>
            </a:pPr>
            <a:r>
              <a:rPr lang="pl-PL" b="1" u="sng" dirty="0" smtClean="0">
                <a:solidFill>
                  <a:srgbClr val="FF0000"/>
                </a:solidFill>
              </a:rPr>
              <a:t>Wykonano 7 demonstracji w tym: </a:t>
            </a:r>
          </a:p>
          <a:p>
            <a:pPr marL="82296" indent="0">
              <a:buNone/>
            </a:pPr>
            <a:endParaRPr lang="pl-PL" u="sng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 Black" pitchFamily="34" charset="0"/>
              </a:rPr>
              <a:t>6</a:t>
            </a:r>
            <a:r>
              <a:rPr lang="pl-PL" dirty="0" smtClean="0"/>
              <a:t> – Dział Ekonomiki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Arial Black" pitchFamily="34" charset="0"/>
              </a:rPr>
              <a:t>1</a:t>
            </a:r>
            <a:r>
              <a:rPr lang="pl-PL" dirty="0" smtClean="0"/>
              <a:t> – Dział Systemów Produkcji Rolnej 	   	 Standardów Jakościowych </a:t>
            </a:r>
            <a:br>
              <a:rPr lang="pl-PL" dirty="0" smtClean="0"/>
            </a:br>
            <a:r>
              <a:rPr lang="pl-PL" dirty="0" smtClean="0"/>
              <a:t>	 i Doświadczalnictwa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Zestawienie – szkolenia informacyjne: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pl-PL" dirty="0" smtClean="0"/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Zaplanowano 70 szkoleń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 informacyjnych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 Przeprowadzono 84 szkolenia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 informacyjne w tym: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 Priorytety wojewódzkie – 1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 Priorytety powiatowe – 76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 Poza priorytetem – 7 szkoleń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 informacyjnych.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Szkolenia informacyjne zestawienie ilościowe </a:t>
            </a:r>
            <a:r>
              <a:rPr lang="pl-PL" dirty="0" err="1" smtClean="0"/>
              <a:t>cd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pl-PL" sz="2800" u="sng" dirty="0" smtClean="0"/>
              <a:t>W ramach szkoleń informacyjnych realizowano następujące priorytety: </a:t>
            </a:r>
          </a:p>
          <a:p>
            <a:r>
              <a:rPr lang="pl-PL" sz="2800" b="1" dirty="0" smtClean="0"/>
              <a:t>Priorytet wojewódzki</a:t>
            </a:r>
            <a:r>
              <a:rPr lang="pl-PL" sz="2800" dirty="0" smtClean="0"/>
              <a:t>: rolnictwo ekologiczne </a:t>
            </a:r>
          </a:p>
          <a:p>
            <a:pPr marL="82296" indent="0">
              <a:buNone/>
            </a:pPr>
            <a:r>
              <a:rPr lang="pl-PL" sz="2800" dirty="0"/>
              <a:t>	</a:t>
            </a:r>
            <a:r>
              <a:rPr lang="pl-PL" sz="2800" dirty="0" smtClean="0"/>
              <a:t>		</a:t>
            </a:r>
            <a:r>
              <a:rPr lang="pl-PL" sz="2800" b="1" dirty="0" smtClean="0"/>
              <a:t>– </a:t>
            </a:r>
            <a:r>
              <a:rPr lang="pl-PL" sz="28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r>
              <a:rPr lang="pl-PL" sz="2800" b="1" dirty="0" smtClean="0">
                <a:solidFill>
                  <a:srgbClr val="FF0000"/>
                </a:solidFill>
              </a:rPr>
              <a:t> szkolenie</a:t>
            </a:r>
          </a:p>
          <a:p>
            <a:r>
              <a:rPr lang="pl-PL" sz="2800" b="1" dirty="0" smtClean="0"/>
              <a:t>Priorytet powiatowy</a:t>
            </a:r>
            <a:r>
              <a:rPr lang="pl-PL" sz="2800" dirty="0" smtClean="0"/>
              <a:t>:  Upowszechnienie </a:t>
            </a:r>
            <a:br>
              <a:rPr lang="pl-PL" sz="2800" dirty="0" smtClean="0"/>
            </a:br>
            <a:r>
              <a:rPr lang="pl-PL" sz="2800" dirty="0" smtClean="0"/>
              <a:t>wiedzy w zakresie wdrażania norm i wymogów wzajemnej zgodności (cross–</a:t>
            </a:r>
            <a:r>
              <a:rPr lang="pl-PL" sz="2800" dirty="0" err="1" smtClean="0"/>
              <a:t>compliance</a:t>
            </a:r>
            <a:r>
              <a:rPr lang="pl-PL" sz="2800" dirty="0" smtClean="0"/>
              <a:t>) </a:t>
            </a:r>
            <a:br>
              <a:rPr lang="pl-PL" sz="2800" dirty="0" smtClean="0"/>
            </a:br>
            <a:r>
              <a:rPr lang="pl-PL" sz="2800" dirty="0" smtClean="0"/>
              <a:t>w gospodarstwach powiatu Czarnkowsko – trzcianeckiego – </a:t>
            </a:r>
            <a:r>
              <a:rPr lang="pl-PL" sz="2800" b="1" dirty="0" smtClean="0">
                <a:solidFill>
                  <a:srgbClr val="FF0000"/>
                </a:solidFill>
                <a:latin typeface="Arial Black" pitchFamily="34" charset="0"/>
              </a:rPr>
              <a:t>76 </a:t>
            </a:r>
            <a:r>
              <a:rPr lang="pl-PL" sz="2800" b="1" dirty="0" smtClean="0">
                <a:solidFill>
                  <a:srgbClr val="FF0000"/>
                </a:solidFill>
              </a:rPr>
              <a:t>szkoleń informacyjnych</a:t>
            </a:r>
            <a:endParaRPr lang="pl-PL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290</TotalTime>
  <Words>625</Words>
  <Application>Microsoft Office PowerPoint</Application>
  <PresentationFormat>Pokaz na ekranie (4:3)</PresentationFormat>
  <Paragraphs>160</Paragraphs>
  <Slides>25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Przesilenie</vt:lpstr>
      <vt:lpstr>PODSUMOWANIE POWIATOWE</vt:lpstr>
      <vt:lpstr> Liczba porad indywidualnych  - 2011 rok –  Czarnków-Trzcianka </vt:lpstr>
      <vt:lpstr>Usługi komercyjne w 2011 roku</vt:lpstr>
      <vt:lpstr>Zestawienie metod/form wykonanych przez ZD w powiecie czarnkowsko – trzcianeckim w ramach priorytetów wojewódzkich </vt:lpstr>
      <vt:lpstr> Zestawienie ilościowe – szkolenia specjalistyczne – 2011 rok </vt:lpstr>
      <vt:lpstr>Zestawienie ilościowe - Pokazy</vt:lpstr>
      <vt:lpstr>Zestawienie ilościowe – demonstracje:</vt:lpstr>
      <vt:lpstr>Zestawienie – szkolenia informacyjne: </vt:lpstr>
      <vt:lpstr>Szkolenia informacyjne zestawienie ilościowe cd.</vt:lpstr>
      <vt:lpstr>Analizy kosztów produkcji –  w powiecie czarnkowsko - trzcianeckim</vt:lpstr>
      <vt:lpstr>Analizy kosztów produkcji –  w powiecie Czarnkowsko - trzcianeckim</vt:lpstr>
      <vt:lpstr>Analizy kosztów produkcji – w powiecie Czarnkowsko - trzcianeckim</vt:lpstr>
      <vt:lpstr>Program działalności</vt:lpstr>
      <vt:lpstr>Główne zadania doradcze  w powiecie na 2012 rok</vt:lpstr>
      <vt:lpstr>Planowana liczba porad  w powiecie  czarnkowsko – trzcianeckim  w roku  2012</vt:lpstr>
      <vt:lpstr>Zestawienie ilościowe wszystkich metod/form zaplanowanych przez działy merytoryczne WODR</vt:lpstr>
      <vt:lpstr>Zestawienie ilościowe –  szkolenia specjalistyczne – zaplanowano 23 szkolenia  w tym:</vt:lpstr>
      <vt:lpstr>Pokazy</vt:lpstr>
      <vt:lpstr>Demonstracje:</vt:lpstr>
      <vt:lpstr>Szkolenie informacyjne, zaplanowano 63 szkolenia informacyjne w tym:</vt:lpstr>
      <vt:lpstr>Zaplanowano także:</vt:lpstr>
      <vt:lpstr>Analizy kosztów produkcji:</vt:lpstr>
      <vt:lpstr>Analizy kosztów produkcji c.d.:</vt:lpstr>
      <vt:lpstr>Analizy kosztów produkcji c.d.:</vt:lpstr>
      <vt:lpstr>Dziękuję za uwagę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Podsumowanie powiatowe</dc:title>
  <dc:creator>monika.zaorska</dc:creator>
  <cp:lastModifiedBy>elzbieta.gorska</cp:lastModifiedBy>
  <cp:revision>37</cp:revision>
  <cp:lastPrinted>2012-03-14T11:34:25Z</cp:lastPrinted>
  <dcterms:created xsi:type="dcterms:W3CDTF">2012-02-29T11:22:41Z</dcterms:created>
  <dcterms:modified xsi:type="dcterms:W3CDTF">2012-03-14T11:52:21Z</dcterms:modified>
</cp:coreProperties>
</file>