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84" r:id="rId4"/>
    <p:sldId id="264" r:id="rId5"/>
    <p:sldId id="259" r:id="rId6"/>
    <p:sldId id="265" r:id="rId7"/>
    <p:sldId id="258" r:id="rId8"/>
    <p:sldId id="266" r:id="rId9"/>
    <p:sldId id="260" r:id="rId10"/>
    <p:sldId id="267" r:id="rId11"/>
    <p:sldId id="298" r:id="rId12"/>
    <p:sldId id="297" r:id="rId13"/>
    <p:sldId id="296" r:id="rId14"/>
    <p:sldId id="268" r:id="rId15"/>
    <p:sldId id="261" r:id="rId16"/>
    <p:sldId id="269" r:id="rId17"/>
    <p:sldId id="262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5" r:id="rId33"/>
    <p:sldId id="286" r:id="rId34"/>
    <p:sldId id="294" r:id="rId35"/>
    <p:sldId id="288" r:id="rId36"/>
    <p:sldId id="299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DD91EF-33D0-41E6-A972-66D51A88DBB2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1E194-633F-4127-813C-7ECCBA73E3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3265-B77A-4BB2-B11D-804488B215E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6586D-6893-43C0-94C4-1A67CC79442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2347-57DF-4B15-A74B-D816DA13779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B0DC8-E7EF-4637-B0CC-FEB49CB091C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88728-D94D-48BE-AD04-3B1C6A2FFA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5C6D0-11A7-40D4-A83F-62BE722BA9D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F545-8081-458C-AC14-86CD3A23E34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EAD6D-61C5-41E2-9BB1-C97C2B48B68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AEF9-3304-461E-A3CC-91D5C89C1C5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146B448-131D-44AD-9A36-1800806E059B}" type="slidenum">
              <a:rPr lang="pl-PL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8062912" cy="2474912"/>
          </a:xfrm>
        </p:spPr>
        <p:txBody>
          <a:bodyPr/>
          <a:lstStyle/>
          <a:p>
            <a:r>
              <a:rPr lang="pl-PL" sz="4000">
                <a:solidFill>
                  <a:schemeClr val="hlink"/>
                </a:solidFill>
              </a:rPr>
              <a:t>WYKORZYSTANIE ROŚLIN STRĄCZKOWYCH I MOTYLKOWYCH W ŻYWIENIU ZWIERZĄT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5589588"/>
            <a:ext cx="3560762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chemeClr val="hlink"/>
                </a:solidFill>
              </a:rPr>
              <a:t>Michał Bartz</a:t>
            </a:r>
          </a:p>
        </p:txBody>
      </p:sp>
      <p:pic>
        <p:nvPicPr>
          <p:cNvPr id="2052" name="Picture 4" descr="logo_wodr_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0"/>
            <a:ext cx="2771775" cy="195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Łubiny   </a:t>
            </a:r>
            <a:r>
              <a:rPr lang="pl-PL" sz="2400">
                <a:solidFill>
                  <a:schemeClr val="hlink"/>
                </a:solidFill>
              </a:rPr>
              <a:t>(Lupinus ssp. L.)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Zastosowanie-nasiona</a:t>
            </a:r>
          </a:p>
          <a:p>
            <a:pPr>
              <a:lnSpc>
                <a:spcPct val="90000"/>
              </a:lnSpc>
            </a:pPr>
            <a:r>
              <a:rPr lang="pl-PL" sz="2400"/>
              <a:t>Żywienie – głównie monogastryczne</a:t>
            </a:r>
          </a:p>
          <a:p>
            <a:pPr>
              <a:lnSpc>
                <a:spcPct val="90000"/>
              </a:lnSpc>
            </a:pPr>
            <a:r>
              <a:rPr lang="pl-PL" sz="2400"/>
              <a:t>Średnia zawartość białka ł.biały -31%, wąskolistny -29%,żółty -39%</a:t>
            </a:r>
          </a:p>
          <a:p>
            <a:pPr>
              <a:lnSpc>
                <a:spcPct val="90000"/>
              </a:lnSpc>
            </a:pPr>
            <a:r>
              <a:rPr lang="pl-PL" sz="2400"/>
              <a:t>Dużo lizyny (mniej od pozostałych motyl.)</a:t>
            </a:r>
          </a:p>
          <a:p>
            <a:pPr>
              <a:lnSpc>
                <a:spcPct val="90000"/>
              </a:lnSpc>
            </a:pPr>
            <a:r>
              <a:rPr lang="pl-PL" sz="2400"/>
              <a:t>Mało metioniny, tryptofanu, treoniny (ż)</a:t>
            </a:r>
          </a:p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</a:pPr>
            <a:endParaRPr lang="pl-PL" sz="240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Cukry zapasowe – brak skrobi, węglowodany nieskrobiowe</a:t>
            </a:r>
          </a:p>
          <a:p>
            <a:pPr>
              <a:lnSpc>
                <a:spcPct val="90000"/>
              </a:lnSpc>
            </a:pPr>
            <a:r>
              <a:rPr lang="pl-PL" sz="2400"/>
              <a:t>Okrywa nasienna – więcej włókna </a:t>
            </a:r>
          </a:p>
          <a:p>
            <a:pPr>
              <a:lnSpc>
                <a:spcPct val="90000"/>
              </a:lnSpc>
            </a:pPr>
            <a:r>
              <a:rPr lang="pl-PL" sz="2400"/>
              <a:t>Tłuszcz – więcej 4-8%</a:t>
            </a:r>
          </a:p>
          <a:p>
            <a:pPr>
              <a:lnSpc>
                <a:spcPct val="90000"/>
              </a:lnSpc>
            </a:pPr>
            <a:r>
              <a:rPr lang="pl-PL" sz="2400"/>
              <a:t>Mineralne – mało wapnia,  dużo fosforu i potasu</a:t>
            </a:r>
          </a:p>
          <a:p>
            <a:pPr>
              <a:lnSpc>
                <a:spcPct val="90000"/>
              </a:lnSpc>
            </a:pPr>
            <a:r>
              <a:rPr lang="pl-PL" sz="2400"/>
              <a:t>Substancje antyżywieniowe – alkaloidy, galaktozydy</a:t>
            </a:r>
          </a:p>
          <a:p>
            <a:pPr>
              <a:lnSpc>
                <a:spcPct val="90000"/>
              </a:lnSpc>
            </a:pPr>
            <a:endParaRPr lang="pl-PL" sz="2400"/>
          </a:p>
          <a:p>
            <a:pPr>
              <a:lnSpc>
                <a:spcPct val="90000"/>
              </a:lnSpc>
              <a:buFontTx/>
              <a:buNone/>
            </a:pPr>
            <a:endParaRPr lang="pl-PL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Łubin żół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53" name="Picture 5" descr="bl-F328-F1020012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71775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Łubin wąskolist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Łubin biał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Seradela   </a:t>
            </a:r>
            <a:r>
              <a:rPr lang="pl-PL" sz="2400">
                <a:solidFill>
                  <a:schemeClr val="hlink"/>
                </a:solidFill>
              </a:rPr>
              <a:t>(Ornithopus L.)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Zastosowanie-zielonka, siano</a:t>
            </a:r>
          </a:p>
          <a:p>
            <a:r>
              <a:rPr lang="pl-PL"/>
              <a:t>Żywienie – głównie przeżuwacze (dawniej także świnie)</a:t>
            </a:r>
          </a:p>
          <a:p>
            <a:r>
              <a:rPr lang="pl-PL"/>
              <a:t>Nasiona – dużo włókna – nie stosuje się</a:t>
            </a:r>
          </a:p>
          <a:p>
            <a:r>
              <a:rPr lang="pl-PL"/>
              <a:t>Nie zawiera substancji antyżywieniowych</a:t>
            </a:r>
          </a:p>
          <a:p>
            <a:r>
              <a:rPr lang="pl-PL"/>
              <a:t>Oszczędnie gospodaruje wodą</a:t>
            </a:r>
          </a:p>
          <a:p>
            <a:r>
              <a:rPr lang="pl-PL"/>
              <a:t>Wysokie plony zielonej masy (20 t/ha)</a:t>
            </a:r>
          </a:p>
          <a:p>
            <a:pPr>
              <a:buFontTx/>
              <a:buNone/>
            </a:pPr>
            <a:endParaRPr lang="pl-PL"/>
          </a:p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radela kwitną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serad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05175" cy="269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Wyka    </a:t>
            </a:r>
            <a:r>
              <a:rPr lang="pl-PL" sz="2400">
                <a:solidFill>
                  <a:schemeClr val="hlink"/>
                </a:solidFill>
              </a:rPr>
              <a:t>(Vicia sativa L.)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Zastosowanie-zielonka</a:t>
            </a:r>
          </a:p>
          <a:p>
            <a:r>
              <a:rPr lang="pl-PL"/>
              <a:t>Żywienie – przeżuwacze</a:t>
            </a:r>
          </a:p>
          <a:p>
            <a:r>
              <a:rPr lang="pl-PL"/>
              <a:t>Nasiona – nie zaleca się stosować w żywieniu – gorzki smak, substancje antyżywieniowe</a:t>
            </a:r>
          </a:p>
          <a:p>
            <a:r>
              <a:rPr lang="pl-PL"/>
              <a:t>Substancje antyżywieniowe – wicyna, konwicyna, beta-cyjanoalanina</a:t>
            </a:r>
          </a:p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wyka siew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wyka nasi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0338" cy="204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792163"/>
          </a:xfrm>
        </p:spPr>
        <p:txBody>
          <a:bodyPr/>
          <a:lstStyle/>
          <a:p>
            <a:r>
              <a:rPr lang="pl-PL" sz="2800">
                <a:solidFill>
                  <a:schemeClr val="hlink"/>
                </a:solidFill>
              </a:rPr>
              <a:t>Zawartość wybranych składników pokarmowych w nasionach roślin strączkowych w porównaniu do poekstrakcyjnej śruty sojowej i rzepakowej</a:t>
            </a:r>
          </a:p>
        </p:txBody>
      </p:sp>
      <p:graphicFrame>
        <p:nvGraphicFramePr>
          <p:cNvPr id="35050" name="Group 234"/>
          <p:cNvGraphicFramePr>
            <a:graphicFrameLocks noGrp="1"/>
          </p:cNvGraphicFramePr>
          <p:nvPr/>
        </p:nvGraphicFramePr>
        <p:xfrm>
          <a:off x="468313" y="1341438"/>
          <a:ext cx="8207375" cy="5240656"/>
        </p:xfrm>
        <a:graphic>
          <a:graphicData uri="http://schemas.openxmlformats.org/drawingml/2006/table">
            <a:tbl>
              <a:tblPr/>
              <a:tblGrid>
                <a:gridCol w="1025525"/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7000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Zawartość w suchej masie (%)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Gatunek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P.Ś.S.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P.Ś.Rz.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biały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żółty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wąskolistny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Białko ogólne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Tłuszcz surowy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Włókno surowe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Popiół surowy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Skrobia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pl-PL" sz="2800">
                <a:solidFill>
                  <a:schemeClr val="hlink"/>
                </a:solidFill>
              </a:rPr>
              <a:t>Zawartość najważniejszych aminokwasów egzogennych w białku nasion roślin strączkowych</a:t>
            </a:r>
            <a:r>
              <a:rPr lang="pl-PL" sz="4000"/>
              <a:t> </a:t>
            </a:r>
          </a:p>
        </p:txBody>
      </p:sp>
      <p:graphicFrame>
        <p:nvGraphicFramePr>
          <p:cNvPr id="37093" name="Group 229"/>
          <p:cNvGraphicFramePr>
            <a:graphicFrameLocks noGrp="1"/>
          </p:cNvGraphicFramePr>
          <p:nvPr/>
        </p:nvGraphicFramePr>
        <p:xfrm>
          <a:off x="468313" y="1412875"/>
          <a:ext cx="8207375" cy="5227639"/>
        </p:xfrm>
        <a:graphic>
          <a:graphicData uri="http://schemas.openxmlformats.org/drawingml/2006/table">
            <a:tbl>
              <a:tblPr/>
              <a:tblGrid>
                <a:gridCol w="1295400"/>
                <a:gridCol w="757237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469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Zawartość aminokwasów (g w 100g białka)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Gatunek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P.Ś.S.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P.Ś.Rz.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biały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żółty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wąskolistny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Lizyna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Metionina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Cystyna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Tryptofan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Treonina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>
                <a:solidFill>
                  <a:schemeClr val="hlink"/>
                </a:solidFill>
              </a:rPr>
              <a:t>Rośliny strączkowe uprawiane w Polsce z przeznaczeniem na pasze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Groch </a:t>
            </a:r>
          </a:p>
          <a:p>
            <a:r>
              <a:rPr lang="pl-PL"/>
              <a:t>Peluszka</a:t>
            </a:r>
          </a:p>
          <a:p>
            <a:r>
              <a:rPr lang="pl-PL"/>
              <a:t>Bobik</a:t>
            </a:r>
          </a:p>
          <a:p>
            <a:r>
              <a:rPr lang="pl-PL"/>
              <a:t>Łubiny (żółty, biały, wąskolistny) </a:t>
            </a:r>
          </a:p>
          <a:p>
            <a:r>
              <a:rPr lang="pl-PL"/>
              <a:t>Seradela</a:t>
            </a:r>
          </a:p>
          <a:p>
            <a:r>
              <a:rPr lang="pl-PL"/>
              <a:t>Wyka</a:t>
            </a:r>
          </a:p>
          <a:p>
            <a:r>
              <a:rPr lang="pl-PL"/>
              <a:t>Lędźwian</a:t>
            </a:r>
          </a:p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>
                <a:solidFill>
                  <a:schemeClr val="hlink"/>
                </a:solidFill>
              </a:rPr>
              <a:t>Strawność białka i niektórych aminokwasów egzogennych nasion motylkowych dla zwierząt monogastrycznych</a:t>
            </a:r>
          </a:p>
        </p:txBody>
      </p:sp>
      <p:graphicFrame>
        <p:nvGraphicFramePr>
          <p:cNvPr id="56521" name="Group 201"/>
          <p:cNvGraphicFramePr>
            <a:graphicFrameLocks noGrp="1"/>
          </p:cNvGraphicFramePr>
          <p:nvPr/>
        </p:nvGraphicFramePr>
        <p:xfrm>
          <a:off x="323850" y="2133600"/>
          <a:ext cx="8424863" cy="4248152"/>
        </p:xfrm>
        <a:graphic>
          <a:graphicData uri="http://schemas.openxmlformats.org/drawingml/2006/table">
            <a:tbl>
              <a:tblPr/>
              <a:tblGrid>
                <a:gridCol w="2328863"/>
                <a:gridCol w="1465262"/>
                <a:gridCol w="1550988"/>
                <a:gridCol w="1516062"/>
                <a:gridCol w="1563688"/>
              </a:tblGrid>
              <a:tr h="1111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Współczynniki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strawności (%)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PŚS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Nasiona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Nasiona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Nasiona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Białko ogólne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Lizyna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Metionina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Treonina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Tryptofan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>
                <a:solidFill>
                  <a:schemeClr val="hlink"/>
                </a:solidFill>
              </a:rPr>
              <a:t>Wartość energetyczna nasion roślin strączkowych dla zwierząt monogastrycznych</a:t>
            </a:r>
            <a:r>
              <a:rPr lang="pl-PL" sz="4000"/>
              <a:t> </a:t>
            </a:r>
          </a:p>
        </p:txBody>
      </p:sp>
      <p:graphicFrame>
        <p:nvGraphicFramePr>
          <p:cNvPr id="39040" name="Group 128"/>
          <p:cNvGraphicFramePr>
            <a:graphicFrameLocks noGrp="1"/>
          </p:cNvGraphicFramePr>
          <p:nvPr/>
        </p:nvGraphicFramePr>
        <p:xfrm>
          <a:off x="395288" y="2698750"/>
          <a:ext cx="8280400" cy="3035301"/>
        </p:xfrm>
        <a:graphic>
          <a:graphicData uri="http://schemas.openxmlformats.org/drawingml/2006/table">
            <a:tbl>
              <a:tblPr/>
              <a:tblGrid>
                <a:gridCol w="1081087"/>
                <a:gridCol w="989013"/>
                <a:gridCol w="1035050"/>
                <a:gridCol w="1035050"/>
                <a:gridCol w="1035050"/>
                <a:gridCol w="1035050"/>
                <a:gridCol w="1035050"/>
                <a:gridCol w="1035050"/>
              </a:tblGrid>
              <a:tr h="5667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Energia metaboliczna w MJ/kg suchej masy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Gatunek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P.Ś.S.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P.Ś.Rz.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biały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żółty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wąskolistny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Świnie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Drób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r>
              <a:rPr lang="pl-PL" sz="2800">
                <a:solidFill>
                  <a:schemeClr val="hlink"/>
                </a:solidFill>
              </a:rPr>
              <a:t>Zawartość wybranych składników pokarmowych w nasionach roślin strączkowych (przeżuwacze)</a:t>
            </a:r>
          </a:p>
        </p:txBody>
      </p:sp>
      <p:graphicFrame>
        <p:nvGraphicFramePr>
          <p:cNvPr id="41176" name="Group 216"/>
          <p:cNvGraphicFramePr>
            <a:graphicFrameLocks noGrp="1"/>
          </p:cNvGraphicFramePr>
          <p:nvPr/>
        </p:nvGraphicFramePr>
        <p:xfrm>
          <a:off x="468313" y="1557338"/>
          <a:ext cx="8207375" cy="4962526"/>
        </p:xfrm>
        <a:graphic>
          <a:graphicData uri="http://schemas.openxmlformats.org/drawingml/2006/table">
            <a:tbl>
              <a:tblPr/>
              <a:tblGrid>
                <a:gridCol w="1438275"/>
                <a:gridCol w="1354137"/>
                <a:gridCol w="1354138"/>
                <a:gridCol w="1352550"/>
                <a:gridCol w="1354137"/>
                <a:gridCol w="1354138"/>
              </a:tblGrid>
              <a:tr h="4079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Zawartość w 1kg suchej masy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Gatunek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P.Ś.S.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P.Ś.Rz.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słodki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JPM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JPŻ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BTJN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BTJE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BTJP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Białko og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Substancje antyżywieniowe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92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800" i="1"/>
              <a:t>α-Galaktozydy</a:t>
            </a:r>
            <a:r>
              <a:rPr lang="pl-PL" sz="2800"/>
              <a:t> (rafinoza, stachioza i werbaskoza) występują we wszystkich strączkowych. Ich niekorzystne działanie polega na tym, że nie ulegają trawieniu enzymatycznemu z powodu braku odpowiednich enzymów u zwierząt, lecz są fermentowane przez bakterie jelita grubego powodując tworzenie się dużej ilości gazów powodujących wzdęcia. Niekorzystne działanie α-galaktozydów w  znacznym stopniu można zmniejszyć poprzez dodawanie odpowiednich enzymów do paszy.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Substancje antyżywieniowe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i="1"/>
              <a:t>Inhibitory enzymów proteolitycznych </a:t>
            </a:r>
            <a:r>
              <a:rPr lang="pl-PL" sz="2800"/>
              <a:t>trzustki, do których należy tzw. czynnik antytrypsynowy występują w nasionach bobiku i grochu, zaś nie występują w łubinach. Powodują one zwiększenie sekrecji enzymów trzustkowych, wzrost endogennych strat azotu, a w efekcie znaczne pogorszenie wykorzystania białka paszy. Ich niekorzystne działanie można znacznie ograniczyć lub nawet wyeliminować przez zabiegi termiczne np. ekstruzję lub toastowanie.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Substancje antyżywieniowe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800" i="1"/>
              <a:t>Taniny</a:t>
            </a:r>
            <a:r>
              <a:rPr lang="pl-PL" sz="2800"/>
              <a:t> to rozpuszczalne w wodzie związki fenolowe. Taniny występują w nasionach grochu, peluszki i bobiku, przy czym prawie cała ich ilość występuje w łupinie nasiennej, co pozwala na stosunkowo łatwe ich usuwanie przez obłuskiwanie nasion. Działanie tanin polega na tworzeniu kompleksów z białkami paszy i enzymów trawiennych, a przez to zmniejszeniu strawności składników pokarmowych, zwłaszcza białka i aminokwasów oraz dostępności składników mineralnych.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Substancje antyżywieniowe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i="1"/>
              <a:t>Hemaglutyniny</a:t>
            </a:r>
            <a:r>
              <a:rPr lang="pl-PL" sz="2800"/>
              <a:t>, zwane także lektynami występują w nasionach grochu i bobiku. Zaliczane są do związków toksycznych. Hemaglutyniny powodują uszkodzenie komórek nabłonka jelitowego i zmiany w regulacji hormonalnej, prowadzące do zwiększonego katabolizmu białka, tłuszczu i węglowodanów. Hemaglutyniny ulegają inaktywacji przez działanie hydrotermiczne (np. gotowanie).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Substancje antyżywieniowe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i="1"/>
              <a:t>Alkaloidy</a:t>
            </a:r>
            <a:r>
              <a:rPr lang="pl-PL" sz="2400"/>
              <a:t> (lupanina, sparteina, gramina) są związkami toksycznymi występującymi tylko w łubinach. Toksyczne działanie alkaloidów polega na uszkodzeniu systemu nerwowego, co może objawiać się konwulsjami i paraliżem układu oddechowego. Mniejsze ilości alkaloidów powodują zmniejszenie spożycia paszy, wymioty, a także zmiany w wątrobie i składzie krwi. Świnie są bardzo wrażliwe na działanie alkaloidów, mniej wrażliwy jest drób i króliki. W związku z dużą szkodliwością alkaloidów w żywieniu zwierząt należy stosować jedynie odmiany łubinów i niskiej zawartości tych substancji tzw. odmiany słodkie.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>
                <a:solidFill>
                  <a:schemeClr val="hlink"/>
                </a:solidFill>
              </a:rPr>
              <a:t>Ograniczenia udziału nasion roślin strączkowych w żywieniu świń</a:t>
            </a:r>
            <a:r>
              <a:rPr lang="pl-PL" sz="4000"/>
              <a:t> </a:t>
            </a:r>
          </a:p>
        </p:txBody>
      </p:sp>
      <p:graphicFrame>
        <p:nvGraphicFramePr>
          <p:cNvPr id="48386" name="Group 258"/>
          <p:cNvGraphicFramePr>
            <a:graphicFrameLocks noGrp="1"/>
          </p:cNvGraphicFramePr>
          <p:nvPr/>
        </p:nvGraphicFramePr>
        <p:xfrm>
          <a:off x="395288" y="1878013"/>
          <a:ext cx="8353425" cy="4846003"/>
        </p:xfrm>
        <a:graphic>
          <a:graphicData uri="http://schemas.openxmlformats.org/drawingml/2006/table">
            <a:tbl>
              <a:tblPr/>
              <a:tblGrid>
                <a:gridCol w="1670050"/>
                <a:gridCol w="1671637"/>
                <a:gridCol w="1670050"/>
                <a:gridCol w="1671638"/>
                <a:gridCol w="1670050"/>
              </a:tblGrid>
              <a:tr h="417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Pasza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Zalecany, maksymalny udział w mieszankach (%)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93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Prosięta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Warchlaki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Tuczniki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Świnie reprodukcyjne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Peluszka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biały, słodki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wąskolistny, słodki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 żółty, słodki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>
                <a:solidFill>
                  <a:schemeClr val="hlink"/>
                </a:solidFill>
              </a:rPr>
              <a:t>Ograniczenia udziału nasion roślin strączkowych w mieszankach dla drobiu</a:t>
            </a:r>
            <a:r>
              <a:rPr lang="pl-PL" sz="4000"/>
              <a:t> </a:t>
            </a:r>
          </a:p>
        </p:txBody>
      </p:sp>
      <p:graphicFrame>
        <p:nvGraphicFramePr>
          <p:cNvPr id="50290" name="Group 114"/>
          <p:cNvGraphicFramePr>
            <a:graphicFrameLocks noGrp="1"/>
          </p:cNvGraphicFramePr>
          <p:nvPr/>
        </p:nvGraphicFramePr>
        <p:xfrm>
          <a:off x="1187450" y="2605088"/>
          <a:ext cx="6408738" cy="3535680"/>
        </p:xfrm>
        <a:graphic>
          <a:graphicData uri="http://schemas.openxmlformats.org/drawingml/2006/table">
            <a:tbl>
              <a:tblPr/>
              <a:tblGrid>
                <a:gridCol w="2135188"/>
                <a:gridCol w="2138362"/>
                <a:gridCol w="2135188"/>
              </a:tblGrid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Pasza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Zalecany, maksymalny udział w mieszankach (%)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41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Ptaki rosnące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Ptaki dorosłe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Bobik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Groch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Peluszka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Łubin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>
                <a:solidFill>
                  <a:schemeClr val="hlink"/>
                </a:solidFill>
              </a:rPr>
              <a:t>Cechy wspólne dla roślin strączkowych (nasiona)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000"/>
              <a:t> + Wysoka wartość energetyczna</a:t>
            </a:r>
          </a:p>
          <a:p>
            <a:pPr>
              <a:lnSpc>
                <a:spcPct val="90000"/>
              </a:lnSpc>
            </a:pPr>
            <a:r>
              <a:rPr lang="pl-PL" sz="2000"/>
              <a:t>Wysoka zawartość białka</a:t>
            </a:r>
          </a:p>
          <a:p>
            <a:pPr>
              <a:lnSpc>
                <a:spcPct val="90000"/>
              </a:lnSpc>
            </a:pPr>
            <a:r>
              <a:rPr lang="pl-PL" sz="2000"/>
              <a:t>Wysoka zawartość lizyny</a:t>
            </a:r>
          </a:p>
          <a:p>
            <a:pPr>
              <a:lnSpc>
                <a:spcPct val="90000"/>
              </a:lnSpc>
            </a:pPr>
            <a:r>
              <a:rPr lang="pl-PL" sz="2000"/>
              <a:t>Stosunkowo wysoka strawność białka</a:t>
            </a:r>
          </a:p>
          <a:p>
            <a:pPr>
              <a:lnSpc>
                <a:spcPct val="90000"/>
              </a:lnSpc>
            </a:pPr>
            <a:r>
              <a:rPr lang="pl-PL" sz="2000"/>
              <a:t>Białka-globuliny i albuminy</a:t>
            </a:r>
          </a:p>
          <a:p>
            <a:pPr>
              <a:lnSpc>
                <a:spcPct val="90000"/>
              </a:lnSpc>
            </a:pPr>
            <a:r>
              <a:rPr lang="pl-PL" sz="2000"/>
              <a:t>Niska zawartość tłuszczu</a:t>
            </a:r>
          </a:p>
          <a:p>
            <a:pPr>
              <a:lnSpc>
                <a:spcPct val="90000"/>
              </a:lnSpc>
            </a:pPr>
            <a:r>
              <a:rPr lang="pl-PL" sz="2000"/>
              <a:t>Tłuszcz-kwasy tłuszczowe nienasycone-linolowy, linolenowy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000"/>
              <a:t> - Niska zawartość metioniny, tryptofanu</a:t>
            </a:r>
          </a:p>
          <a:p>
            <a:pPr>
              <a:lnSpc>
                <a:spcPct val="90000"/>
              </a:lnSpc>
            </a:pPr>
            <a:r>
              <a:rPr lang="pl-PL" sz="2000"/>
              <a:t>Niska strawność metioniny</a:t>
            </a:r>
          </a:p>
          <a:p>
            <a:pPr>
              <a:lnSpc>
                <a:spcPct val="90000"/>
              </a:lnSpc>
            </a:pPr>
            <a:r>
              <a:rPr lang="pl-PL" sz="2000"/>
              <a:t>Stosunkowo trudno strawna skrobia</a:t>
            </a:r>
          </a:p>
          <a:p>
            <a:pPr>
              <a:lnSpc>
                <a:spcPct val="90000"/>
              </a:lnSpc>
            </a:pPr>
            <a:r>
              <a:rPr lang="pl-PL" sz="2000"/>
              <a:t>Zróżnicowana, ale dość duża zawartość włókna</a:t>
            </a:r>
          </a:p>
          <a:p>
            <a:pPr>
              <a:lnSpc>
                <a:spcPct val="90000"/>
              </a:lnSpc>
            </a:pPr>
            <a:r>
              <a:rPr lang="pl-PL" sz="2000"/>
              <a:t>Fosfor związany w formie fitynianów</a:t>
            </a:r>
          </a:p>
          <a:p>
            <a:pPr>
              <a:lnSpc>
                <a:spcPct val="90000"/>
              </a:lnSpc>
            </a:pPr>
            <a:r>
              <a:rPr lang="pl-PL" sz="2000"/>
              <a:t>Zawartość związków antyżywieniowych</a:t>
            </a:r>
          </a:p>
          <a:p>
            <a:pPr>
              <a:lnSpc>
                <a:spcPct val="90000"/>
              </a:lnSpc>
            </a:pPr>
            <a:r>
              <a:rPr lang="pl-PL" sz="2000"/>
              <a:t>Nie dosuszone szybko pleśnieją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1125537"/>
          </a:xfrm>
        </p:spPr>
        <p:txBody>
          <a:bodyPr/>
          <a:lstStyle/>
          <a:p>
            <a:pPr algn="ctr"/>
            <a:r>
              <a:rPr lang="pl-PL" sz="2400">
                <a:solidFill>
                  <a:schemeClr val="hlink"/>
                </a:solidFill>
              </a:rPr>
              <a:t>Przykładowe receptury paszy pełnoporcjowej w intensywnym-mięsnym tuczu świń dla przedziału wagowego 35 – 110kg</a:t>
            </a:r>
            <a:endParaRPr lang="pl-PL" sz="2400"/>
          </a:p>
        </p:txBody>
      </p:sp>
      <p:graphicFrame>
        <p:nvGraphicFramePr>
          <p:cNvPr id="53016" name="Group 792"/>
          <p:cNvGraphicFramePr>
            <a:graphicFrameLocks noGrp="1"/>
          </p:cNvGraphicFramePr>
          <p:nvPr/>
        </p:nvGraphicFramePr>
        <p:xfrm>
          <a:off x="395288" y="1444625"/>
          <a:ext cx="8424862" cy="5420678"/>
        </p:xfrm>
        <a:graphic>
          <a:graphicData uri="http://schemas.openxmlformats.org/drawingml/2006/table">
            <a:tbl>
              <a:tblPr/>
              <a:tblGrid>
                <a:gridCol w="1800225"/>
                <a:gridCol w="747712"/>
                <a:gridCol w="839788"/>
                <a:gridCol w="839787"/>
                <a:gridCol w="838200"/>
                <a:gridCol w="839788"/>
                <a:gridCol w="839787"/>
                <a:gridCol w="838200"/>
                <a:gridCol w="841375"/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Skład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Pszenica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Kukurydza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Żyto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Jęczmień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Pszenżyto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Łubin żółty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Peluszka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Bobik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Śruta p. sojowa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Śruta p. rzepak.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Premiks strączk.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60" name="Group 688"/>
          <p:cNvGraphicFramePr>
            <a:graphicFrameLocks noGrp="1"/>
          </p:cNvGraphicFramePr>
          <p:nvPr/>
        </p:nvGraphicFramePr>
        <p:xfrm>
          <a:off x="250825" y="260350"/>
          <a:ext cx="8642350" cy="6264279"/>
        </p:xfrm>
        <a:graphic>
          <a:graphicData uri="http://schemas.openxmlformats.org/drawingml/2006/table">
            <a:tbl>
              <a:tblPr/>
              <a:tblGrid>
                <a:gridCol w="1752600"/>
                <a:gridCol w="860425"/>
                <a:gridCol w="860425"/>
                <a:gridCol w="862013"/>
                <a:gridCol w="860425"/>
                <a:gridCol w="862012"/>
                <a:gridCol w="860425"/>
                <a:gridCol w="860425"/>
                <a:gridCol w="86360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Wartość pokarmowa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Białko ogólne     (%)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Włókno surowe   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Energia  MJEM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Lizyna    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Metionina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Tryptofan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Treonina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Wapń     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Fosfor str.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Sód           (%)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solidFill>
                  <a:schemeClr val="hlink"/>
                </a:solidFill>
              </a:rPr>
              <a:t>Przeżuwacze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/>
              <a:t>Substancje antyżywieniowe rozkładane przez mikroorganizmy żwacza oraz ich enzymy</a:t>
            </a:r>
          </a:p>
          <a:p>
            <a:pPr>
              <a:lnSpc>
                <a:spcPct val="80000"/>
              </a:lnSpc>
            </a:pPr>
            <a:r>
              <a:rPr lang="pl-PL" sz="2000"/>
              <a:t>Groch – dobra pasza uzupełniająca dla krów mlecznych, ale białko stosunkowo szybko ulega rozkładowi w żwaczu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- stosowanie: krowy do 2,5kg/szt. (maks.6,5kg/szt.)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                    opasy do 2,5kg/szt.</a:t>
            </a:r>
          </a:p>
          <a:p>
            <a:pPr>
              <a:lnSpc>
                <a:spcPct val="80000"/>
              </a:lnSpc>
            </a:pPr>
            <a:r>
              <a:rPr lang="pl-PL" sz="2000"/>
              <a:t>Bobik - nie zaleca się stosowania w żywieniu   krów wysoko mlecznych - szybki rozkład w żwaczu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 - do 10% w mieszankach dla cieląt i opasów</a:t>
            </a:r>
          </a:p>
          <a:p>
            <a:pPr>
              <a:lnSpc>
                <a:spcPct val="80000"/>
              </a:lnSpc>
            </a:pPr>
            <a:r>
              <a:rPr lang="pl-PL" sz="2000"/>
              <a:t>Łubin - białko szybko rozkłada się w żwaczu, brak skrobi – zawartość NSP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 - do 1,8kg.szt dla opasów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 - do 15% w mieszankach treściwych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     - do 30% dawki dla jagniąt</a:t>
            </a:r>
          </a:p>
          <a:p>
            <a:pPr>
              <a:lnSpc>
                <a:spcPct val="80000"/>
              </a:lnSpc>
            </a:pPr>
            <a:endParaRPr lang="pl-PL" sz="2000"/>
          </a:p>
          <a:p>
            <a:pPr>
              <a:lnSpc>
                <a:spcPct val="80000"/>
              </a:lnSpc>
            </a:pPr>
            <a:endParaRPr lang="pl-PL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solidFill>
                  <a:schemeClr val="hlink"/>
                </a:solidFill>
              </a:rPr>
              <a:t>Strączkowe na zielonki</a:t>
            </a:r>
          </a:p>
        </p:txBody>
      </p:sp>
      <p:graphicFrame>
        <p:nvGraphicFramePr>
          <p:cNvPr id="61482" name="Group 42"/>
          <p:cNvGraphicFramePr>
            <a:graphicFrameLocks noGrp="1"/>
          </p:cNvGraphicFramePr>
          <p:nvPr/>
        </p:nvGraphicFramePr>
        <p:xfrm>
          <a:off x="685800" y="1981200"/>
          <a:ext cx="7772400" cy="427641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71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Rodzaj zielonki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Sucha masa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Białko ogólne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% w s.m.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Włókno surowe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% w s.m.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Łubiny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13 - 16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17-21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18-33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Bobik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Groch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17-18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Seradela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Wyka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21-22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solidFill>
                  <a:schemeClr val="hlink"/>
                </a:solidFill>
              </a:rPr>
              <a:t>Łubin żółty na kiszonkę</a:t>
            </a:r>
          </a:p>
        </p:txBody>
      </p:sp>
      <p:graphicFrame>
        <p:nvGraphicFramePr>
          <p:cNvPr id="72859" name="Group 155"/>
          <p:cNvGraphicFramePr>
            <a:graphicFrameLocks noGrp="1"/>
          </p:cNvGraphicFramePr>
          <p:nvPr/>
        </p:nvGraphicFramePr>
        <p:xfrm>
          <a:off x="684213" y="1773238"/>
          <a:ext cx="7704137" cy="4751389"/>
        </p:xfrm>
        <a:graphic>
          <a:graphicData uri="http://schemas.openxmlformats.org/drawingml/2006/table">
            <a:tbl>
              <a:tblPr/>
              <a:tblGrid>
                <a:gridCol w="3033712"/>
                <a:gridCol w="2038350"/>
                <a:gridCol w="2632075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Cecha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Termin zbioru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Płaski strąk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Zielone nasiona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Zielonka bezpośrednio po zbiorze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Plon zielonej masy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430 dt/ha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278 dt/ha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Plon suchej masy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62,3 dt/ha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69,0 dt/ha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Zawartość s.m.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24,8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Białko ogólne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16,8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15,9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Włókno surowe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Kwas mlekowy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1,09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0,99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Kwas octowy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Kwas masłowy %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>
                <a:solidFill>
                  <a:schemeClr val="hlink"/>
                </a:solidFill>
              </a:rPr>
              <a:t>Mieszanki zbożowo-strączkowe GPS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Zalecane w rejonach ryzyka uprawy kukurydzy lub o zbyt dużym udziale kukurydzy w strukturze zasiewów</a:t>
            </a:r>
          </a:p>
          <a:p>
            <a:pPr>
              <a:lnSpc>
                <a:spcPct val="80000"/>
              </a:lnSpc>
            </a:pPr>
            <a:r>
              <a:rPr lang="pl-PL" sz="2400"/>
              <a:t>Najlepszy groch ze zbożami jarymi</a:t>
            </a:r>
          </a:p>
          <a:p>
            <a:pPr>
              <a:lnSpc>
                <a:spcPct val="80000"/>
              </a:lnSpc>
            </a:pPr>
            <a:r>
              <a:rPr lang="pl-PL" sz="2400"/>
              <a:t>Można wzbogacić wsiewką traw – wyższy plon masy zielonej ( 8-10t suchej masy/1ha)</a:t>
            </a:r>
          </a:p>
          <a:p>
            <a:pPr>
              <a:lnSpc>
                <a:spcPct val="80000"/>
              </a:lnSpc>
            </a:pPr>
            <a:r>
              <a:rPr lang="pl-PL" sz="2400"/>
              <a:t>Optymalny termin zbioru – od fazy płaskiego strąka do mleczno-woskowej ziarna grochu</a:t>
            </a:r>
          </a:p>
          <a:p>
            <a:pPr>
              <a:lnSpc>
                <a:spcPct val="80000"/>
              </a:lnSpc>
            </a:pPr>
            <a:r>
              <a:rPr lang="pl-PL" sz="2400"/>
              <a:t>Zielonkę przed zakiszeniem rozdrobnić</a:t>
            </a:r>
          </a:p>
          <a:p>
            <a:pPr>
              <a:lnSpc>
                <a:spcPct val="80000"/>
              </a:lnSpc>
            </a:pPr>
            <a:r>
              <a:rPr lang="pl-PL" sz="2400"/>
              <a:t>Zalecany dodatek konserwantów</a:t>
            </a:r>
          </a:p>
          <a:p>
            <a:pPr>
              <a:lnSpc>
                <a:spcPct val="80000"/>
              </a:lnSpc>
            </a:pPr>
            <a:r>
              <a:rPr lang="pl-PL" sz="2400"/>
              <a:t>Wartość – białko wyższe, energia niższa niż w kiszonce z kukurydzy</a:t>
            </a:r>
          </a:p>
          <a:p>
            <a:pPr>
              <a:lnSpc>
                <a:spcPct val="80000"/>
              </a:lnSpc>
            </a:pPr>
            <a:endParaRPr lang="pl-PL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pl-PL">
                <a:solidFill>
                  <a:schemeClr val="hlink"/>
                </a:solidFill>
              </a:rPr>
              <a:t>DZIĘKUJĘ ZA UWAGĘ</a:t>
            </a:r>
          </a:p>
        </p:txBody>
      </p:sp>
      <p:pic>
        <p:nvPicPr>
          <p:cNvPr id="79877" name="Picture 5" descr="Koni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Groch     </a:t>
            </a:r>
            <a:r>
              <a:rPr lang="pl-PL" sz="2400">
                <a:solidFill>
                  <a:schemeClr val="hlink"/>
                </a:solidFill>
              </a:rPr>
              <a:t>(Pisum sativum ssp. sativum)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692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Zastosowanie-nasiona</a:t>
            </a:r>
          </a:p>
          <a:p>
            <a:pPr>
              <a:lnSpc>
                <a:spcPct val="90000"/>
              </a:lnSpc>
            </a:pPr>
            <a:r>
              <a:rPr lang="pl-PL" sz="2400"/>
              <a:t>Żywienie -  głównie monogastryczne</a:t>
            </a:r>
          </a:p>
          <a:p>
            <a:pPr>
              <a:lnSpc>
                <a:spcPct val="90000"/>
              </a:lnSpc>
            </a:pPr>
            <a:r>
              <a:rPr lang="pl-PL" sz="2400"/>
              <a:t>Żywienie ludzi</a:t>
            </a:r>
          </a:p>
          <a:p>
            <a:pPr>
              <a:lnSpc>
                <a:spcPct val="90000"/>
              </a:lnSpc>
            </a:pPr>
            <a:r>
              <a:rPr lang="pl-PL" sz="2400"/>
              <a:t>Średnia zawartość białka – 20% (13-30)</a:t>
            </a:r>
          </a:p>
          <a:p>
            <a:pPr>
              <a:lnSpc>
                <a:spcPct val="90000"/>
              </a:lnSpc>
            </a:pPr>
            <a:r>
              <a:rPr lang="pl-PL" sz="2400"/>
              <a:t>Globuliny 61-80%, albuminy 21-35%</a:t>
            </a:r>
          </a:p>
          <a:p>
            <a:pPr>
              <a:lnSpc>
                <a:spcPct val="90000"/>
              </a:lnSpc>
            </a:pPr>
            <a:r>
              <a:rPr lang="pl-PL" sz="2400"/>
              <a:t>Wysoka zawartość lizyny</a:t>
            </a:r>
          </a:p>
          <a:p>
            <a:pPr>
              <a:lnSpc>
                <a:spcPct val="90000"/>
              </a:lnSpc>
            </a:pPr>
            <a:r>
              <a:rPr lang="pl-PL" sz="2400"/>
              <a:t>Niska zawartość metioniny, cystyny, tryptofanu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764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Cukry zapasowe – skrobia 30-52%</a:t>
            </a:r>
          </a:p>
          <a:p>
            <a:pPr>
              <a:lnSpc>
                <a:spcPct val="90000"/>
              </a:lnSpc>
            </a:pPr>
            <a:r>
              <a:rPr lang="pl-PL" sz="2400"/>
              <a:t>Okrywa nasienna – celuloza 7-14%</a:t>
            </a:r>
          </a:p>
          <a:p>
            <a:pPr>
              <a:lnSpc>
                <a:spcPct val="90000"/>
              </a:lnSpc>
            </a:pPr>
            <a:r>
              <a:rPr lang="pl-PL" sz="2400"/>
              <a:t>Tłuszcz 2% (kwas linolowy, linolenowy)</a:t>
            </a:r>
          </a:p>
          <a:p>
            <a:pPr>
              <a:lnSpc>
                <a:spcPct val="90000"/>
              </a:lnSpc>
            </a:pPr>
            <a:r>
              <a:rPr lang="pl-PL" sz="2400"/>
              <a:t>Mineralne – mało wapnia, dużo fosforu i potasu</a:t>
            </a:r>
          </a:p>
          <a:p>
            <a:pPr>
              <a:lnSpc>
                <a:spcPct val="90000"/>
              </a:lnSpc>
            </a:pPr>
            <a:r>
              <a:rPr lang="pl-PL" sz="2400"/>
              <a:t>Substancje antyżywieniowe – inhibitory proteaz, lektyny, taniny, galaktocukry.</a:t>
            </a:r>
          </a:p>
          <a:p>
            <a:pPr>
              <a:lnSpc>
                <a:spcPct val="90000"/>
              </a:lnSpc>
            </a:pPr>
            <a:endParaRPr lang="pl-PL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ro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groc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Peluszka     </a:t>
            </a:r>
            <a:r>
              <a:rPr lang="pl-PL" sz="2400">
                <a:solidFill>
                  <a:schemeClr val="hlink"/>
                </a:solidFill>
              </a:rPr>
              <a:t>(Pisum sativum ssp. arvense)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69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Zastosowanie-nasiona, zielonka</a:t>
            </a:r>
          </a:p>
          <a:p>
            <a:pPr>
              <a:lnSpc>
                <a:spcPct val="80000"/>
              </a:lnSpc>
            </a:pPr>
            <a:r>
              <a:rPr lang="pl-PL" sz="2400"/>
              <a:t>Żywienie -  monogastryczne, przeżuwacze</a:t>
            </a:r>
          </a:p>
          <a:p>
            <a:pPr>
              <a:lnSpc>
                <a:spcPct val="80000"/>
              </a:lnSpc>
            </a:pPr>
            <a:r>
              <a:rPr lang="pl-PL" sz="2400"/>
              <a:t>Średnia zawartość białka – 22%</a:t>
            </a:r>
          </a:p>
          <a:p>
            <a:pPr>
              <a:lnSpc>
                <a:spcPct val="80000"/>
              </a:lnSpc>
            </a:pPr>
            <a:r>
              <a:rPr lang="pl-PL" sz="2400"/>
              <a:t>Globuliny 61-80%, albuminy 21-35%</a:t>
            </a:r>
          </a:p>
          <a:p>
            <a:pPr>
              <a:lnSpc>
                <a:spcPct val="80000"/>
              </a:lnSpc>
            </a:pPr>
            <a:r>
              <a:rPr lang="pl-PL" sz="2400"/>
              <a:t>Wysoka zawartość lizyny</a:t>
            </a:r>
          </a:p>
          <a:p>
            <a:pPr>
              <a:lnSpc>
                <a:spcPct val="80000"/>
              </a:lnSpc>
            </a:pPr>
            <a:r>
              <a:rPr lang="pl-PL" sz="2400"/>
              <a:t>Niska zawartość metioniny, cystyny, tryptofanu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764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Cukry zapasowe – skrobia </a:t>
            </a:r>
          </a:p>
          <a:p>
            <a:pPr>
              <a:lnSpc>
                <a:spcPct val="80000"/>
              </a:lnSpc>
            </a:pPr>
            <a:r>
              <a:rPr lang="pl-PL" sz="2400"/>
              <a:t>Okrywa nasienna – celuloza 9-17%</a:t>
            </a:r>
          </a:p>
          <a:p>
            <a:pPr>
              <a:lnSpc>
                <a:spcPct val="80000"/>
              </a:lnSpc>
            </a:pPr>
            <a:r>
              <a:rPr lang="pl-PL" sz="2400"/>
              <a:t>Tłuszcz 2% (kwas linolowy, linolenowy)</a:t>
            </a:r>
          </a:p>
          <a:p>
            <a:pPr>
              <a:lnSpc>
                <a:spcPct val="80000"/>
              </a:lnSpc>
            </a:pPr>
            <a:r>
              <a:rPr lang="pl-PL" sz="2400"/>
              <a:t>Mineralne – mało wapnia, dużo fosforu i potasu</a:t>
            </a:r>
          </a:p>
          <a:p>
            <a:pPr>
              <a:lnSpc>
                <a:spcPct val="80000"/>
              </a:lnSpc>
            </a:pPr>
            <a:r>
              <a:rPr lang="pl-PL" sz="2400"/>
              <a:t>Substancje antyżywieniowe – inhibitory proteaz, lektyny, </a:t>
            </a:r>
            <a:r>
              <a:rPr lang="pl-PL" sz="2400">
                <a:solidFill>
                  <a:schemeClr val="hlink"/>
                </a:solidFill>
              </a:rPr>
              <a:t>taniny</a:t>
            </a:r>
            <a:r>
              <a:rPr lang="pl-PL" sz="2400"/>
              <a:t>, galaktocukry.</a:t>
            </a:r>
          </a:p>
          <a:p>
            <a:pPr>
              <a:lnSpc>
                <a:spcPct val="80000"/>
              </a:lnSpc>
            </a:pPr>
            <a:endParaRPr lang="pl-PL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elusz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pelusz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9838" cy="302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hlink"/>
                </a:solidFill>
              </a:rPr>
              <a:t>Bobik   </a:t>
            </a:r>
            <a:r>
              <a:rPr lang="pl-PL" sz="2400">
                <a:solidFill>
                  <a:schemeClr val="hlink"/>
                </a:solidFill>
              </a:rPr>
              <a:t>(Vicia faba minor L.)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05000"/>
            <a:ext cx="4100512" cy="4332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Zastosowanie-nasiona</a:t>
            </a:r>
          </a:p>
          <a:p>
            <a:pPr>
              <a:lnSpc>
                <a:spcPct val="80000"/>
              </a:lnSpc>
            </a:pPr>
            <a:r>
              <a:rPr lang="pl-PL" sz="2400"/>
              <a:t>Żywienie – głównie monogastryczne</a:t>
            </a:r>
          </a:p>
          <a:p>
            <a:pPr>
              <a:lnSpc>
                <a:spcPct val="80000"/>
              </a:lnSpc>
            </a:pPr>
            <a:r>
              <a:rPr lang="pl-PL" sz="2400"/>
              <a:t>Średnia zawartość białka  27% (24-30)</a:t>
            </a:r>
          </a:p>
          <a:p>
            <a:pPr>
              <a:lnSpc>
                <a:spcPct val="80000"/>
              </a:lnSpc>
            </a:pPr>
            <a:r>
              <a:rPr lang="pl-PL" sz="2400"/>
              <a:t>Globuliny, albuminy</a:t>
            </a:r>
          </a:p>
          <a:p>
            <a:pPr>
              <a:lnSpc>
                <a:spcPct val="80000"/>
              </a:lnSpc>
            </a:pPr>
            <a:r>
              <a:rPr lang="pl-PL" sz="2400"/>
              <a:t>Wysoka zawartość lizyny (mniej od grochu)</a:t>
            </a:r>
          </a:p>
          <a:p>
            <a:pPr>
              <a:lnSpc>
                <a:spcPct val="80000"/>
              </a:lnSpc>
            </a:pPr>
            <a:r>
              <a:rPr lang="pl-PL" sz="2400"/>
              <a:t>Niska zawartość metioniny, cystyny, tryptofanu</a:t>
            </a:r>
          </a:p>
          <a:p>
            <a:pPr>
              <a:lnSpc>
                <a:spcPct val="80000"/>
              </a:lnSpc>
            </a:pPr>
            <a:r>
              <a:rPr lang="pl-PL" sz="2400"/>
              <a:t>Cukry zapasowe – skrobia 40-45%</a:t>
            </a:r>
          </a:p>
          <a:p>
            <a:pPr>
              <a:lnSpc>
                <a:spcPct val="80000"/>
              </a:lnSpc>
            </a:pPr>
            <a:endParaRPr lang="pl-PL" sz="2400"/>
          </a:p>
          <a:p>
            <a:pPr>
              <a:lnSpc>
                <a:spcPct val="80000"/>
              </a:lnSpc>
            </a:pPr>
            <a:endParaRPr lang="pl-PL" sz="240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403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l-PL" sz="2400"/>
          </a:p>
          <a:p>
            <a:pPr>
              <a:lnSpc>
                <a:spcPct val="80000"/>
              </a:lnSpc>
            </a:pPr>
            <a:r>
              <a:rPr lang="pl-PL" sz="2400"/>
              <a:t>Okrywa nasienna - celuloza</a:t>
            </a:r>
          </a:p>
          <a:p>
            <a:pPr>
              <a:lnSpc>
                <a:spcPct val="80000"/>
              </a:lnSpc>
            </a:pPr>
            <a:r>
              <a:rPr lang="pl-PL" sz="2400"/>
              <a:t>Tłuszcz 1,5% (kwasy tłuszczowe nienasycone)</a:t>
            </a:r>
          </a:p>
          <a:p>
            <a:pPr>
              <a:lnSpc>
                <a:spcPct val="80000"/>
              </a:lnSpc>
            </a:pPr>
            <a:r>
              <a:rPr lang="pl-PL" sz="2400"/>
              <a:t>Mineralne – mało wapnia,  dużo fosforu i potasu</a:t>
            </a:r>
          </a:p>
          <a:p>
            <a:pPr>
              <a:lnSpc>
                <a:spcPct val="80000"/>
              </a:lnSpc>
            </a:pPr>
            <a:r>
              <a:rPr lang="pl-PL" sz="2400"/>
              <a:t>Substancje antyżywieniowe – </a:t>
            </a:r>
            <a:r>
              <a:rPr lang="pl-PL" sz="2400">
                <a:solidFill>
                  <a:schemeClr val="hlink"/>
                </a:solidFill>
              </a:rPr>
              <a:t>taniny</a:t>
            </a:r>
            <a:r>
              <a:rPr lang="pl-PL" sz="2400"/>
              <a:t>, czynnik antytrypsynowy, lektyny, wicyna, konwicyna</a:t>
            </a:r>
          </a:p>
          <a:p>
            <a:pPr>
              <a:lnSpc>
                <a:spcPct val="80000"/>
              </a:lnSpc>
            </a:pPr>
            <a:endParaRPr lang="pl-PL" sz="2400"/>
          </a:p>
          <a:p>
            <a:pPr>
              <a:lnSpc>
                <a:spcPct val="80000"/>
              </a:lnSpc>
            </a:pPr>
            <a:endParaRPr lang="pl-PL" sz="2400"/>
          </a:p>
          <a:p>
            <a:pPr>
              <a:lnSpc>
                <a:spcPct val="80000"/>
              </a:lnSpc>
            </a:pPr>
            <a:endParaRPr lang="pl-PL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k-bobik-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108950"/>
          </a:xfrm>
          <a:prstGeom prst="rect">
            <a:avLst/>
          </a:prstGeom>
          <a:noFill/>
        </p:spPr>
      </p:pic>
      <p:pic>
        <p:nvPicPr>
          <p:cNvPr id="10245" name="Picture 5" descr="bob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3132138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613</TotalTime>
  <Words>1772</Words>
  <Application>Microsoft Office PowerPoint</Application>
  <PresentationFormat>Pokaz na ekranie (4:3)</PresentationFormat>
  <Paragraphs>651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Tahoma</vt:lpstr>
      <vt:lpstr>Wingdings</vt:lpstr>
      <vt:lpstr>Times New Roman</vt:lpstr>
      <vt:lpstr>Ocean</vt:lpstr>
      <vt:lpstr>WYKORZYSTANIE ROŚLIN STRĄCZKOWYCH I MOTYLKOWYCH W ŻYWIENIU ZWIERZĄT</vt:lpstr>
      <vt:lpstr>Rośliny strączkowe uprawiane w Polsce z przeznaczeniem na pasze</vt:lpstr>
      <vt:lpstr>Cechy wspólne dla roślin strączkowych (nasiona)</vt:lpstr>
      <vt:lpstr>Groch     (Pisum sativum ssp. sativum)</vt:lpstr>
      <vt:lpstr>Slajd 5</vt:lpstr>
      <vt:lpstr>Peluszka     (Pisum sativum ssp. arvense)</vt:lpstr>
      <vt:lpstr>Slajd 7</vt:lpstr>
      <vt:lpstr>Bobik   (Vicia faba minor L.)</vt:lpstr>
      <vt:lpstr>Slajd 9</vt:lpstr>
      <vt:lpstr>Łubiny   (Lupinus ssp. L.)</vt:lpstr>
      <vt:lpstr>Slajd 11</vt:lpstr>
      <vt:lpstr>Slajd 12</vt:lpstr>
      <vt:lpstr>Slajd 13</vt:lpstr>
      <vt:lpstr>Seradela   (Ornithopus L.)</vt:lpstr>
      <vt:lpstr>Slajd 15</vt:lpstr>
      <vt:lpstr>Wyka    (Vicia sativa L.)</vt:lpstr>
      <vt:lpstr>Slajd 17</vt:lpstr>
      <vt:lpstr>Zawartość wybranych składników pokarmowych w nasionach roślin strączkowych w porównaniu do poekstrakcyjnej śruty sojowej i rzepakowej</vt:lpstr>
      <vt:lpstr>Zawartość najważniejszych aminokwasów egzogennych w białku nasion roślin strączkowych </vt:lpstr>
      <vt:lpstr>Strawność białka i niektórych aminokwasów egzogennych nasion motylkowych dla zwierząt monogastrycznych</vt:lpstr>
      <vt:lpstr>Wartość energetyczna nasion roślin strączkowych dla zwierząt monogastrycznych </vt:lpstr>
      <vt:lpstr>Zawartość wybranych składników pokarmowych w nasionach roślin strączkowych (przeżuwacze)</vt:lpstr>
      <vt:lpstr>Substancje antyżywieniowe</vt:lpstr>
      <vt:lpstr>Substancje antyżywieniowe</vt:lpstr>
      <vt:lpstr>Substancje antyżywieniowe</vt:lpstr>
      <vt:lpstr>Substancje antyżywieniowe</vt:lpstr>
      <vt:lpstr>Substancje antyżywieniowe</vt:lpstr>
      <vt:lpstr>Ograniczenia udziału nasion roślin strączkowych w żywieniu świń </vt:lpstr>
      <vt:lpstr>Ograniczenia udziału nasion roślin strączkowych w mieszankach dla drobiu </vt:lpstr>
      <vt:lpstr>Przykładowe receptury paszy pełnoporcjowej w intensywnym-mięsnym tuczu świń dla przedziału wagowego 35 – 110kg</vt:lpstr>
      <vt:lpstr>Slajd 31</vt:lpstr>
      <vt:lpstr>Przeżuwacze</vt:lpstr>
      <vt:lpstr>Strączkowe na zielonki</vt:lpstr>
      <vt:lpstr>Łubin żółty na kiszonkę</vt:lpstr>
      <vt:lpstr>Mieszanki zbożowo-strączkowe GPS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ROŚLIN STRĄCZKOWYCH I MOTYLKOWYCH W ŻYWIENIU ZWIERZĄT</dc:title>
  <dc:creator>admin</dc:creator>
  <cp:lastModifiedBy>joanna.michalak</cp:lastModifiedBy>
  <cp:revision>55</cp:revision>
  <dcterms:created xsi:type="dcterms:W3CDTF">2010-06-14T08:31:49Z</dcterms:created>
  <dcterms:modified xsi:type="dcterms:W3CDTF">2010-07-19T10:02:30Z</dcterms:modified>
</cp:coreProperties>
</file>